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59" r:id="rId5"/>
    <p:sldId id="260" r:id="rId6"/>
    <p:sldId id="263" r:id="rId7"/>
    <p:sldId id="261" r:id="rId8"/>
    <p:sldId id="262" r:id="rId9"/>
    <p:sldId id="256" r:id="rId10"/>
    <p:sldId id="257" r:id="rId11"/>
    <p:sldId id="258" r:id="rId12"/>
    <p:sldId id="265" r:id="rId13"/>
    <p:sldId id="266" r:id="rId14"/>
    <p:sldId id="270" r:id="rId15"/>
    <p:sldId id="264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BF5DEA-A66D-4885-AAAA-69505EB80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07DFBF4-B6DA-482D-AE50-FB3151270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098EE5-97A7-487F-AF56-B82B7D42B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287A-992C-4C71-A8BF-C30C97C12E6B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3F5F75-1CAA-4877-B90B-14B6E4443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7F5747A-5AFD-48B0-9A88-4C9D5D491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C8-D43F-4804-A864-404EF86994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942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34B10F-CB5F-449B-9738-18B149F43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F625640-0FFA-4A66-ADF5-5E93C66A7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BD85B18-F580-4259-8610-2C216168F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287A-992C-4C71-A8BF-C30C97C12E6B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D4B5027-6E6E-4A71-AD88-A838EBA14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542C99F-77E2-428A-876D-2A51F58C8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C8-D43F-4804-A864-404EF86994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8093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2F6D603-1200-4AF1-8273-9E678A29C4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32FC735-2993-47F1-A012-AD2BB20EB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F4E77C4-CB58-4125-A32A-2B071B07B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287A-992C-4C71-A8BF-C30C97C12E6B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7AA4F9A-42B1-4DED-9BAE-B56A64C9E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38373CD-B9DF-4070-B0DA-82D0C04EC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C8-D43F-4804-A864-404EF86994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118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2E4D6E-426C-41E5-96A3-194A7070D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614C209-4F84-4533-8EF9-CE3D35803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336AEDE-1C64-498C-AD3B-B6D965D5C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287A-992C-4C71-A8BF-C30C97C12E6B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23DE71B-3BF2-49A0-86B6-ADB7B585D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C25343-8EF3-474D-84CB-1A6C65DD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C8-D43F-4804-A864-404EF86994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515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E47D2D-B221-47BC-9C0D-A40A580CA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43F1461-9397-4B5D-AA97-42848F054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9B8FBC9-53C6-4FEC-8409-94E5E3581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287A-992C-4C71-A8BF-C30C97C12E6B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A24E5B2-27A3-4BBE-A8DE-037F51474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06179A1-8506-430B-A801-8D84D910C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C8-D43F-4804-A864-404EF86994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6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C3A665-E584-4619-9133-35B10769D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BB11A9E-65FC-48FB-B7B7-8EF47854E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793EFDA-75F6-4FA8-829B-8181FDD654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C1B3A49-831B-4065-9D76-B58282C8F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287A-992C-4C71-A8BF-C30C97C12E6B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E1E045B-9836-4A51-88A6-4C343F3A5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BC544E6-3119-4BF6-97DF-CF025D6D3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C8-D43F-4804-A864-404EF86994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452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8F696E-8DF3-4C0B-AD51-F48E232E0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BBC473C-4DC9-481C-A4D7-5A42CA922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188384B-CBB3-4A40-B8BA-AF2FCA1BB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7588FA3-CFD0-4940-9CEA-60B6BF535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9D971B7-861B-426F-866A-BE7E4A9FDE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03E40D7-B70F-4387-8CB3-BF9134E6B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287A-992C-4C71-A8BF-C30C97C12E6B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1E08558-E54B-4A68-8E69-83802DA0D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133A7DB-E361-4F54-ABDE-40A19FE7B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C8-D43F-4804-A864-404EF86994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209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1640A5-3AAD-4A95-8029-47EBD36F8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9D59092-2B6E-4AE6-A867-2F3EFF877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287A-992C-4C71-A8BF-C30C97C12E6B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3D9AEC4-1A8D-46BF-A051-1F5E67E4C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470498B-4F7A-4F8F-9F50-7F24C83C3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C8-D43F-4804-A864-404EF86994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055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BF90DEC-66DE-4728-B310-6489B57B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287A-992C-4C71-A8BF-C30C97C12E6B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6EEA750-C633-4AF8-844D-25F8535F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1DB058D-F120-4682-AAF2-91A03D67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C8-D43F-4804-A864-404EF86994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643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5291EA-EFD6-4948-BDA9-C1FFA8323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246684-5D3A-491E-936E-F08606B80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EA91BE3-3388-48A6-9E3C-D01EE4F6C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E52B84C-D072-47F2-9932-81458F527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287A-992C-4C71-A8BF-C30C97C12E6B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5148EFF-9860-42EB-BABD-131D6424E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9A6A831-94AC-4E58-95B2-E6151970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C8-D43F-4804-A864-404EF86994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956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62088D-5519-4E36-9094-F8FA09410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51FD4A4-9546-48A8-87E4-5BD3994D4D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86BDF2D-F8D7-4708-A569-F3A1B7192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5EA9BC2-44AC-456C-9A3D-087ACCA88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287A-992C-4C71-A8BF-C30C97C12E6B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FCDD66C-C5C5-47E9-8F5D-F6663F0E6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4127296-9246-4B96-9DBA-AE7573A31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267C8-D43F-4804-A864-404EF86994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83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DF1BB53-274F-4214-8662-4B64E3BA7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793705B-1DB5-4DA6-96B2-CB13B3A1A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15B04A3-C4C8-4D6E-AC86-173E4605AA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3287A-992C-4C71-A8BF-C30C97C12E6B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B51BEF8-033E-4488-A75D-D576356B28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15EDA02-7957-469F-AB7C-9AF8EF011F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267C8-D43F-4804-A864-404EF86994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938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F6FC551-B964-4D73-A279-B453AF391B5C}"/>
              </a:ext>
            </a:extLst>
          </p:cNvPr>
          <p:cNvSpPr/>
          <p:nvPr/>
        </p:nvSpPr>
        <p:spPr>
          <a:xfrm>
            <a:off x="4618672" y="97494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資深前端開發工程師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4A97255-0FEC-468D-A973-1FCCD43B7528}"/>
              </a:ext>
            </a:extLst>
          </p:cNvPr>
          <p:cNvSpPr/>
          <p:nvPr/>
        </p:nvSpPr>
        <p:spPr>
          <a:xfrm>
            <a:off x="634876" y="757841"/>
            <a:ext cx="6096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工作內容：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參與公司既有移動前端產品優化專案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參與前端模組及封裝出版工具的設計與規劃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定期與開發團隊分享前端技術資訊提升團隊實力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持續掌握技術脈絡，參與評估新技術應用價值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ACAE290-F8C0-4F79-87F4-D46AF5F7B3C7}"/>
              </a:ext>
            </a:extLst>
          </p:cNvPr>
          <p:cNvSpPr/>
          <p:nvPr/>
        </p:nvSpPr>
        <p:spPr>
          <a:xfrm>
            <a:off x="634876" y="2310740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其他條件：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精通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JavaScript HTML DOM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，了解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prototype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應用原理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Ajax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Node.js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Vue.js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及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Vue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-cli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ECMAScript6 (ES6)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熟悉至少一種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CSS Preprocessor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如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Sass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LESS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Stylus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至少熟悉一種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RWD UI framework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6.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mobile device meta tags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及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events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7.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具備模組化規劃設計能力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8.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了解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npm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Webpack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Gulp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等建構工具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9.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具備撰寫技術文件能力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10.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Git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版本控管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11.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須能閱讀英文技術文件 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02F2689-4A9E-4F89-9693-5A29F9D1E439}"/>
              </a:ext>
            </a:extLst>
          </p:cNvPr>
          <p:cNvSpPr/>
          <p:nvPr/>
        </p:nvSpPr>
        <p:spPr>
          <a:xfrm>
            <a:off x="6224833" y="2310740"/>
            <a:ext cx="6096000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加分要求：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AngularJS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或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React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等其他主流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JS framework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UML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UX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設計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熟悉至少一種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Server Side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語言如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PHP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Storage Web API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6.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Blob Web API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7.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WebSocket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8.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熟悉敏捷式開發流程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9.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具備從無到有建立專案的經驗</a:t>
            </a:r>
          </a:p>
        </p:txBody>
      </p:sp>
    </p:spTree>
    <p:extLst>
      <p:ext uri="{BB962C8B-B14F-4D97-AF65-F5344CB8AC3E}">
        <p14:creationId xmlns:p14="http://schemas.microsoft.com/office/powerpoint/2010/main" val="2408144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CE8FE46-AC87-40E7-860C-E74E04BD1D6B}"/>
              </a:ext>
            </a:extLst>
          </p:cNvPr>
          <p:cNvSpPr/>
          <p:nvPr/>
        </p:nvSpPr>
        <p:spPr>
          <a:xfrm>
            <a:off x="3431648" y="205518"/>
            <a:ext cx="53287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DevOps Leader/ IT Leader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運維組長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5AD6684-9163-4CEA-AA40-9606474A4A42}"/>
              </a:ext>
            </a:extLst>
          </p:cNvPr>
          <p:cNvSpPr/>
          <p:nvPr/>
        </p:nvSpPr>
        <p:spPr>
          <a:xfrm>
            <a:off x="604886" y="667183"/>
            <a:ext cx="11698663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工作內容：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參與公司整體運維系統的建設和自動化系統的建設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保障業務的高可用性，優化應用系統、完善監控、撰寫各種預備方案等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負責搭建業務所需系統和平台，以及持續的調整與優化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負責公司產品線日常運維工作，支持公司業務的快速疊代包括部署、變更、 發布、故障處理等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網絡建設與維護，負責機房服務器基礎網絡架構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(Network Infrastructure)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的設計、實現、運維及優化工作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0A79EDA-CFD4-4C67-9D28-1C5399E3AEA0}"/>
              </a:ext>
            </a:extLst>
          </p:cNvPr>
          <p:cNvSpPr/>
          <p:nvPr/>
        </p:nvSpPr>
        <p:spPr>
          <a:xfrm>
            <a:off x="604887" y="2412082"/>
            <a:ext cx="1169866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其他條件：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Linux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系統基本命令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熟悉使用其中一種語言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Shell/Python/Perl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編寫腳本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Nginx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設定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具備自動化維運經驗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Jekein,Zabbix,Ansible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)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MySQL DB, Kafka, MongoDB, ELK,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Redis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Cluster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環境搭建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6.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熟悉雲端運算：具有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Docker, OpenStack,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CloudStack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VMware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其中一種的實作經驗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7.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對網路協議有一定的了解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(TCP/IP, RPC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通訊協定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CDN)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8.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具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Linux Kernel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調整及最佳化經驗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9.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Linux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操作系統原理及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Kernel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原始碼分析能力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10.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承擔運維開發的工作，熟悉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Golang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或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C++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中一種，熟練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Golang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優先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11.3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年以上網際網路運維工作經驗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有大規模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web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集群管理經驗佳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12.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有自動化構建系統、配置管理系統、打包部署系統、監控報警等自動化運維平台建設經驗者優先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13.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了解容器化主流技術和相關平台，了解微服務架構設計和實現方法</a:t>
            </a:r>
          </a:p>
        </p:txBody>
      </p:sp>
    </p:spTree>
    <p:extLst>
      <p:ext uri="{BB962C8B-B14F-4D97-AF65-F5344CB8AC3E}">
        <p14:creationId xmlns:p14="http://schemas.microsoft.com/office/powerpoint/2010/main" val="1605417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D822B78-D854-4CDE-834A-D574098AC732}"/>
              </a:ext>
            </a:extLst>
          </p:cNvPr>
          <p:cNvSpPr/>
          <p:nvPr/>
        </p:nvSpPr>
        <p:spPr>
          <a:xfrm>
            <a:off x="4170835" y="142917"/>
            <a:ext cx="38503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Shift</a:t>
            </a:r>
            <a:r>
              <a:rPr lang="en-US" altLang="zh-TW" sz="2400" b="1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Engineer</a:t>
            </a:r>
            <a:r>
              <a:rPr lang="zh-TW" altLang="en-US" sz="2400" b="1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輪班工程師</a:t>
            </a:r>
            <a:endParaRPr lang="en-US" altLang="zh-TW" sz="2400" b="1" i="0" dirty="0">
              <a:solidFill>
                <a:srgbClr val="0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7DB134E-D4E6-4CBB-BBAE-647DA4EFD95A}"/>
              </a:ext>
            </a:extLst>
          </p:cNvPr>
          <p:cNvSpPr/>
          <p:nvPr/>
        </p:nvSpPr>
        <p:spPr>
          <a:xfrm>
            <a:off x="647305" y="774264"/>
            <a:ext cx="1089738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工作內容：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參與公司整體運維系統的建設和自動化系統的建設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保障業務的高可用性，優化應用系統、完善監控、撰寫各種預備方案等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負責搭建業務所需系統和平台，以及持續的調整與優化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負責公司產品線日常運維工作，支持公司業務的快速疊代包括部署、變更、 發布、故障處理等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網絡建設與維護，負責機房服務器基礎網絡架構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(Network Infrastructure)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的設計、實現、運維及優化工作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6.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需配合輪班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E173AFE-BA56-4BF8-9433-54973C305D24}"/>
              </a:ext>
            </a:extLst>
          </p:cNvPr>
          <p:cNvSpPr/>
          <p:nvPr/>
        </p:nvSpPr>
        <p:spPr>
          <a:xfrm>
            <a:off x="647305" y="2790605"/>
            <a:ext cx="609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其他條件：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Linux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系統基本命令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熟悉使用其中一種語言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Shell/Python/Perl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編寫腳本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Nginx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設定</a:t>
            </a:r>
          </a:p>
        </p:txBody>
      </p:sp>
    </p:spTree>
    <p:extLst>
      <p:ext uri="{BB962C8B-B14F-4D97-AF65-F5344CB8AC3E}">
        <p14:creationId xmlns:p14="http://schemas.microsoft.com/office/powerpoint/2010/main" val="3584030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E6BAB731-D92F-4EE6-9872-057E5CB7B910}"/>
              </a:ext>
            </a:extLst>
          </p:cNvPr>
          <p:cNvSpPr/>
          <p:nvPr/>
        </p:nvSpPr>
        <p:spPr>
          <a:xfrm>
            <a:off x="3874237" y="185286"/>
            <a:ext cx="4443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iOS Developer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iOS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開發工程師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E9CC4E4-DE3A-4DF6-8066-CEFD3563EBDB}"/>
              </a:ext>
            </a:extLst>
          </p:cNvPr>
          <p:cNvSpPr/>
          <p:nvPr/>
        </p:nvSpPr>
        <p:spPr>
          <a:xfrm>
            <a:off x="826237" y="84655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工作內容：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 iOS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軟體開發、測試、上架與維護。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依照專案規格、文件與團隊一起開發，測試與維護</a:t>
            </a:r>
            <a:r>
              <a:rPr lang="zh-TW" altLang="en-US" dirty="0"/>
              <a:t>。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60BA550-22F5-4C45-8119-78A39852F917}"/>
              </a:ext>
            </a:extLst>
          </p:cNvPr>
          <p:cNvSpPr/>
          <p:nvPr/>
        </p:nvSpPr>
        <p:spPr>
          <a:xfrm>
            <a:off x="826237" y="1769883"/>
            <a:ext cx="697583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其他條件：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熟悉程式設計原理，良好的設計能力和習慣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至少精通一種程式設計語言，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年以上網際網路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/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新創公司工作經驗優先考慮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至少精通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Objective-C, Swift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其中一種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並有至少一年以上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iOS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開發經驗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能獨立開發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iPhone App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者優先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具原生型應用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(Native App)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實際開發經驗尤佳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有強烈的責任心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具備良好的溝通能力和優秀的團隊協作能力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6.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熱愛移動產品研發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願意在移動開發領域深入鑽研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7.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有強烈的求知慾和進取心</a:t>
            </a:r>
          </a:p>
        </p:txBody>
      </p:sp>
    </p:spTree>
    <p:extLst>
      <p:ext uri="{BB962C8B-B14F-4D97-AF65-F5344CB8AC3E}">
        <p14:creationId xmlns:p14="http://schemas.microsoft.com/office/powerpoint/2010/main" val="931624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B2AB8D2-F440-4047-92A3-2D120B158714}"/>
              </a:ext>
            </a:extLst>
          </p:cNvPr>
          <p:cNvSpPr/>
          <p:nvPr/>
        </p:nvSpPr>
        <p:spPr>
          <a:xfrm>
            <a:off x="3179689" y="106397"/>
            <a:ext cx="5832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Android Developer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Android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開發工程師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615795F-A851-417B-A7F7-7AD3E3E5B203}"/>
              </a:ext>
            </a:extLst>
          </p:cNvPr>
          <p:cNvSpPr/>
          <p:nvPr/>
        </p:nvSpPr>
        <p:spPr>
          <a:xfrm>
            <a:off x="926968" y="722814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工作內容：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負責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Android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系統之設計以及程式撰寫。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進行軟體之測試與修改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5F6B77A-9F6F-4DBD-8146-1FC40F88A895}"/>
              </a:ext>
            </a:extLst>
          </p:cNvPr>
          <p:cNvSpPr/>
          <p:nvPr/>
        </p:nvSpPr>
        <p:spPr>
          <a:xfrm>
            <a:off x="955249" y="1739340"/>
            <a:ext cx="73434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其他條件：</a:t>
            </a:r>
          </a:p>
          <a:p>
            <a:r>
              <a:rPr lang="en-US" altLang="zh-TW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</a:t>
            </a:r>
            <a:r>
              <a:rPr lang="zh-TW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熟悉程式設計原理，良好的設計能力和習慣 </a:t>
            </a:r>
          </a:p>
          <a:p>
            <a:r>
              <a:rPr lang="en-US" altLang="zh-TW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</a:t>
            </a:r>
            <a:r>
              <a:rPr lang="zh-TW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熟悉提升產品穩定性與效能 </a:t>
            </a:r>
          </a:p>
          <a:p>
            <a:r>
              <a:rPr lang="en-US" altLang="zh-TW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</a:t>
            </a:r>
            <a:r>
              <a:rPr lang="zh-TW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熟練掌握</a:t>
            </a:r>
            <a:r>
              <a:rPr lang="en-US" altLang="zh-TW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Java</a:t>
            </a:r>
            <a:r>
              <a:rPr lang="zh-TW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語言</a:t>
            </a:r>
            <a:r>
              <a:rPr lang="en-US" altLang="zh-TW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</a:t>
            </a:r>
            <a:r>
              <a:rPr lang="zh-TW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至少一年以上</a:t>
            </a:r>
            <a:r>
              <a:rPr lang="en-US" altLang="zh-TW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Java</a:t>
            </a:r>
            <a:r>
              <a:rPr lang="zh-TW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使用經驗，熟悉</a:t>
            </a:r>
            <a:r>
              <a:rPr lang="en-US" altLang="zh-TW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Java</a:t>
            </a:r>
            <a:r>
              <a:rPr lang="zh-TW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常用的函式庫</a:t>
            </a:r>
            <a:r>
              <a:rPr lang="en-US" altLang="zh-TW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(Library)</a:t>
            </a:r>
            <a:r>
              <a:rPr lang="zh-TW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。 </a:t>
            </a:r>
          </a:p>
          <a:p>
            <a:r>
              <a:rPr lang="en-US" altLang="zh-TW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</a:t>
            </a:r>
            <a:r>
              <a:rPr lang="zh-TW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</a:t>
            </a:r>
            <a:r>
              <a:rPr lang="en-US" altLang="zh-TW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Android SDK, </a:t>
            </a:r>
            <a:r>
              <a:rPr lang="zh-TW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</a:t>
            </a:r>
            <a:r>
              <a:rPr lang="en-US" altLang="zh-TW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Android</a:t>
            </a:r>
            <a:r>
              <a:rPr lang="zh-TW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的</a:t>
            </a:r>
            <a:r>
              <a:rPr lang="en-US" altLang="zh-TW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UI/</a:t>
            </a:r>
            <a:r>
              <a:rPr lang="zh-TW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網絡</a:t>
            </a:r>
            <a:r>
              <a:rPr lang="en-US" altLang="zh-TW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/</a:t>
            </a:r>
            <a:r>
              <a:rPr lang="zh-TW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資料庫庫框架，至少一年以上</a:t>
            </a:r>
            <a:r>
              <a:rPr lang="en-US" altLang="zh-TW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Android UI</a:t>
            </a:r>
            <a:r>
              <a:rPr lang="zh-TW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開發經驗。 </a:t>
            </a:r>
          </a:p>
          <a:p>
            <a:r>
              <a:rPr lang="en-US" altLang="zh-TW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5.</a:t>
            </a:r>
            <a:r>
              <a:rPr lang="zh-TW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有</a:t>
            </a:r>
            <a:r>
              <a:rPr lang="en-US" altLang="zh-TW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iOS</a:t>
            </a:r>
            <a:r>
              <a:rPr lang="zh-TW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經驗、</a:t>
            </a:r>
            <a:r>
              <a:rPr lang="en-US" altLang="zh-TW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Web</a:t>
            </a:r>
            <a:r>
              <a:rPr lang="zh-TW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前端或後端經驗優先或有知名開源作品經驗優先。 </a:t>
            </a:r>
          </a:p>
          <a:p>
            <a:r>
              <a:rPr lang="en-US" altLang="zh-TW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6.</a:t>
            </a:r>
            <a:r>
              <a:rPr lang="zh-TW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有良好的產品意識。 </a:t>
            </a:r>
          </a:p>
          <a:p>
            <a:r>
              <a:rPr lang="en-US" altLang="zh-TW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7.</a:t>
            </a:r>
            <a:r>
              <a:rPr lang="zh-TW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積極樂觀，認真負責，樂於協作。</a:t>
            </a:r>
          </a:p>
        </p:txBody>
      </p:sp>
    </p:spTree>
    <p:extLst>
      <p:ext uri="{BB962C8B-B14F-4D97-AF65-F5344CB8AC3E}">
        <p14:creationId xmlns:p14="http://schemas.microsoft.com/office/powerpoint/2010/main" val="3409408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DFD8D003-DD58-4381-9BD2-817A285087B7}"/>
              </a:ext>
            </a:extLst>
          </p:cNvPr>
          <p:cNvSpPr/>
          <p:nvPr/>
        </p:nvSpPr>
        <p:spPr>
          <a:xfrm>
            <a:off x="4015704" y="135922"/>
            <a:ext cx="49744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MySQL DBA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MySQL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資料庫工程師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4D43FD3-DD27-4865-B77F-9BAC7041BD4C}"/>
              </a:ext>
            </a:extLst>
          </p:cNvPr>
          <p:cNvSpPr/>
          <p:nvPr/>
        </p:nvSpPr>
        <p:spPr>
          <a:xfrm>
            <a:off x="597029" y="730633"/>
            <a:ext cx="9433089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工作內容：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完善資料庫設計文檔；表結構，欄位定義，引擎選擇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優化各專案組目前業務的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SQL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語句，滿足高並行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(Concurrent computing)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的需求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根據業務規劃資料庫伺服器實例硬體設定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積極學習，快速熟悉所負責的業務邏輯，明確各模組之間的資料庫調用關係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負責資料庫的日常操作、安裝、配置、監控、負載均衡、即時備份、災難恢復和管理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3A09E40-1A90-49EC-A3DB-53BFE0B71F7E}"/>
              </a:ext>
            </a:extLst>
          </p:cNvPr>
          <p:cNvSpPr/>
          <p:nvPr/>
        </p:nvSpPr>
        <p:spPr>
          <a:xfrm>
            <a:off x="597029" y="2525672"/>
            <a:ext cx="1137815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其他條件：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MySQL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管理，資料備份，優化，熟悉資料庫安全技術及實現方案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熟悉資料庫設計優化，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SQL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查詢優化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MySQL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複製，即時備份、負載均衡等處理技術，熟悉資料庫核心參數設置和調整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具有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Shell/Perl/Python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其中一種良好的程式設計能力，使用腳本來完成日常系統運維工作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Linux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平臺資料庫管理經驗，具備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IO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與系統性能優化的經驗者優先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6.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有較強的溝通協作能力，有服務意識，能積極與其他同事溝通 協作提高工作效率，加快業務反覆運算速度</a:t>
            </a:r>
          </a:p>
        </p:txBody>
      </p:sp>
    </p:spTree>
    <p:extLst>
      <p:ext uri="{BB962C8B-B14F-4D97-AF65-F5344CB8AC3E}">
        <p14:creationId xmlns:p14="http://schemas.microsoft.com/office/powerpoint/2010/main" val="3277980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37B8390-F10F-464C-95FF-510DA0081EEF}"/>
              </a:ext>
            </a:extLst>
          </p:cNvPr>
          <p:cNvSpPr/>
          <p:nvPr/>
        </p:nvSpPr>
        <p:spPr>
          <a:xfrm>
            <a:off x="3017465" y="145790"/>
            <a:ext cx="6157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Lottery Game Designer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彩票機率精算企劃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7D0A0A0-C7A7-49B7-B772-CD0105F52024}"/>
              </a:ext>
            </a:extLst>
          </p:cNvPr>
          <p:cNvSpPr/>
          <p:nvPr/>
        </p:nvSpPr>
        <p:spPr>
          <a:xfrm>
            <a:off x="719580" y="700561"/>
            <a:ext cx="6096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工作內容：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依照遊戲邏輯設計多種機率模組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驗證機率模組正確性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遊戲數據分析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數據運營分析相關功能點設計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984A1E3-11F7-4163-A05E-632CEED6DA24}"/>
              </a:ext>
            </a:extLst>
          </p:cNvPr>
          <p:cNvSpPr/>
          <p:nvPr/>
        </p:nvSpPr>
        <p:spPr>
          <a:xfrm>
            <a:off x="719580" y="2147884"/>
            <a:ext cx="1014009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其他條件：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熟悉排列組合，機率理論、馬可夫鏈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(Markov chain)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與蒙地卡羅方法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(Monte Carlo method)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熟悉使用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Excel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函數製作遊戲數學模型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具彩票相關設計工作經驗，熟悉彩票開發流程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具逆向分析遊戲機率設計模組能力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對彩票競品和客群掌握度高尤佳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6.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具備運營分析能力尤佳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7.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獨立思考，熱忱細心負責，並有良好的團隊合作與溝通能力 </a:t>
            </a:r>
          </a:p>
          <a:p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＊如有相關機率設計模型之作品，歡迎於面試時展示做為參考依據</a:t>
            </a:r>
          </a:p>
        </p:txBody>
      </p:sp>
    </p:spTree>
    <p:extLst>
      <p:ext uri="{BB962C8B-B14F-4D97-AF65-F5344CB8AC3E}">
        <p14:creationId xmlns:p14="http://schemas.microsoft.com/office/powerpoint/2010/main" val="419372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C757B0B0-8B39-43AA-8993-AF63FE85596B}"/>
              </a:ext>
            </a:extLst>
          </p:cNvPr>
          <p:cNvSpPr/>
          <p:nvPr/>
        </p:nvSpPr>
        <p:spPr>
          <a:xfrm>
            <a:off x="4618672" y="168070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高級前端開發工程師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B1DC759-F577-4E30-8C96-9123371B83D2}"/>
              </a:ext>
            </a:extLst>
          </p:cNvPr>
          <p:cNvSpPr/>
          <p:nvPr/>
        </p:nvSpPr>
        <p:spPr>
          <a:xfrm>
            <a:off x="525220" y="698849"/>
            <a:ext cx="6096000" cy="187743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工作內容：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依照前端模組規劃設計撰寫程式內容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開發並維護公司既有移動前端產品，包含新功能及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debug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協助指導初級前端工程師維護公司既有移動前端產品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協助指導初級前端工程師撰寫模組單元測試功能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5. 3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年以上工作經驗，前端開發經驗至少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年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6.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備註：主管會舉辦前端培訓課程，提升團隊成員能力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2FC32DE-C78F-423A-B76A-0556EB96ACBD}"/>
              </a:ext>
            </a:extLst>
          </p:cNvPr>
          <p:cNvSpPr/>
          <p:nvPr/>
        </p:nvSpPr>
        <p:spPr>
          <a:xfrm>
            <a:off x="525220" y="2712470"/>
            <a:ext cx="6096000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其他條件：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JavaScript HTML DOM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熟悉至少一種主流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JS framework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如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Vue.js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AngularJS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或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React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了解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Node.js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Ajax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了解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ECMAScript6 (ES6)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了解至少一種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CSS Preprocessor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如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Sass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LESS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Stylus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6.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了解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RWD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原理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7.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了解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npm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部署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8.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了解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Git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版本控管 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4098C3D-97CA-497B-963B-A3E972961A87}"/>
              </a:ext>
            </a:extLst>
          </p:cNvPr>
          <p:cNvSpPr/>
          <p:nvPr/>
        </p:nvSpPr>
        <p:spPr>
          <a:xfrm>
            <a:off x="6621220" y="2712470"/>
            <a:ext cx="524712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加分條件：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Vue.js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及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AngularJS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了解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Storage Web API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曾經參與敏捷式開發流程並理解運作原則</a:t>
            </a:r>
          </a:p>
        </p:txBody>
      </p:sp>
    </p:spTree>
    <p:extLst>
      <p:ext uri="{BB962C8B-B14F-4D97-AF65-F5344CB8AC3E}">
        <p14:creationId xmlns:p14="http://schemas.microsoft.com/office/powerpoint/2010/main" val="3000603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B318F74-28B4-486C-A168-D683D190DBAD}"/>
              </a:ext>
            </a:extLst>
          </p:cNvPr>
          <p:cNvSpPr/>
          <p:nvPr/>
        </p:nvSpPr>
        <p:spPr>
          <a:xfrm>
            <a:off x="4926449" y="108209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前端開發工程師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1E56DC6-6DBB-46A1-B6DA-D453E756B5EB}"/>
              </a:ext>
            </a:extLst>
          </p:cNvPr>
          <p:cNvSpPr/>
          <p:nvPr/>
        </p:nvSpPr>
        <p:spPr>
          <a:xfrm>
            <a:off x="489566" y="751344"/>
            <a:ext cx="71706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工作內容：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依照前端模組規劃設計撰寫程式內容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維護公司既有移動前端產品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撰寫模組單元測試功能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於到職三個月後依照適性專任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UI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UX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設計或前端程式設計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面試時可提出欲發展方向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)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備註：主管會舉辦前端培訓課程，提升團隊成員能力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6.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請於面試時提供網頁作品供評估，個人或商業用應用不拘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6AB52D1-88BC-4992-9940-37E29E3A3592}"/>
              </a:ext>
            </a:extLst>
          </p:cNvPr>
          <p:cNvSpPr/>
          <p:nvPr/>
        </p:nvSpPr>
        <p:spPr>
          <a:xfrm>
            <a:off x="489566" y="3056472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其他條件：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了解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HTML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及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CSS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能運用如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jQuery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等第三方插件強化網頁使用性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了解如何使用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Photoshop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或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Sketch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等工具軟體生成網頁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具備基礎美術設計能力 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AB6891A-5DC5-4788-8FDA-31030B147EA3}"/>
              </a:ext>
            </a:extLst>
          </p:cNvPr>
          <p:cNvSpPr/>
          <p:nvPr/>
        </p:nvSpPr>
        <p:spPr>
          <a:xfrm>
            <a:off x="6001732" y="3056472"/>
            <a:ext cx="60960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加分條件：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了解至少一種主流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JS framework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如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jQuery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Vue.js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AngularJS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或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React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曾經參與敏捷式開發流程並理解運作原則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了解 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RWD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原理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能閱讀英文技術文件</a:t>
            </a:r>
          </a:p>
        </p:txBody>
      </p:sp>
    </p:spTree>
    <p:extLst>
      <p:ext uri="{BB962C8B-B14F-4D97-AF65-F5344CB8AC3E}">
        <p14:creationId xmlns:p14="http://schemas.microsoft.com/office/powerpoint/2010/main" val="1833202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03DAE7E-2987-44A5-BD70-E7963BBA8D12}"/>
              </a:ext>
            </a:extLst>
          </p:cNvPr>
          <p:cNvSpPr/>
          <p:nvPr/>
        </p:nvSpPr>
        <p:spPr>
          <a:xfrm>
            <a:off x="3370861" y="231157"/>
            <a:ext cx="5450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Java Developer Leader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Java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開發主管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F749629-F6AE-44C5-97DD-89305A23307F}"/>
              </a:ext>
            </a:extLst>
          </p:cNvPr>
          <p:cNvSpPr/>
          <p:nvPr/>
        </p:nvSpPr>
        <p:spPr>
          <a:xfrm>
            <a:off x="637878" y="839062"/>
            <a:ext cx="1091623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工作內容：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、負責公司核心業務的設計開發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、解決大數據量不斷激增，大型分散式服務調用面臨的壓力，滿足業務需求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、對有助於高可用性、高並發能力、高擴展性的解決方案的製定、跟踪、存入資料庫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Java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開發團隊管理、跨部門溝通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366833C-64DF-48A8-8FD5-994102185603}"/>
              </a:ext>
            </a:extLst>
          </p:cNvPr>
          <p:cNvSpPr/>
          <p:nvPr/>
        </p:nvSpPr>
        <p:spPr>
          <a:xfrm>
            <a:off x="637878" y="2339519"/>
            <a:ext cx="1155412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其他條件：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熟悉產業知識，具管理開發團隊一年以上經驗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了解一定前端技術及其他各部門作業流程，需擅於跨部門溝通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具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Java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集合框架原始碼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SSH, SSI..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等框架原始碼分析經驗及原理掌握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熟悉框架使用，如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Spring, Hibernate,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MyBatis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RedisCluster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EhCache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Kafka, MQ,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SpringMVC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SpringCloud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SpringBoot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…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等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Java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基礎，如設計模式、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DB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設計、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SQL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最佳化、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Cache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原理、多執行序、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NoSQL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、理解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Collection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資料結構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6.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熟悉網路，如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Socket,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SocketServer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TCP/UDP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協議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7.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Linux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操作系統研發</a:t>
            </a:r>
          </a:p>
        </p:txBody>
      </p:sp>
    </p:spTree>
    <p:extLst>
      <p:ext uri="{BB962C8B-B14F-4D97-AF65-F5344CB8AC3E}">
        <p14:creationId xmlns:p14="http://schemas.microsoft.com/office/powerpoint/2010/main" val="630122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11A16DB3-FA86-4102-A2DF-461B706E036E}"/>
              </a:ext>
            </a:extLst>
          </p:cNvPr>
          <p:cNvSpPr/>
          <p:nvPr/>
        </p:nvSpPr>
        <p:spPr>
          <a:xfrm>
            <a:off x="3005593" y="175377"/>
            <a:ext cx="6317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Senior Java Developer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高級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Java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開發工程師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1845BBC-DE3F-4370-B6A8-66C9204768F3}"/>
              </a:ext>
            </a:extLst>
          </p:cNvPr>
          <p:cNvSpPr/>
          <p:nvPr/>
        </p:nvSpPr>
        <p:spPr>
          <a:xfrm>
            <a:off x="718006" y="841635"/>
            <a:ext cx="947079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工作內容：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、負責公司核心業務的設計開發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、解決大數據量不斷激增，大型分散式服務調用面臨的壓力，滿足業務需求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、對有助於高可用性、高並發能力、高擴展性的解決方案的製定、跟踪、存入資料庫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F78E934-9212-4137-9D6D-FA3A1C823619}"/>
              </a:ext>
            </a:extLst>
          </p:cNvPr>
          <p:cNvSpPr/>
          <p:nvPr/>
        </p:nvSpPr>
        <p:spPr>
          <a:xfrm>
            <a:off x="718006" y="2185001"/>
            <a:ext cx="1147399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其他條件：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具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Java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集合框架原始碼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SSH, SSI..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等框架原始碼分析經驗及原理掌握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熟悉框架使用，如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Spring, Hibernate,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MyBatis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RedisCluster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EhCache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Kafka, MQ,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SpringMVC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SpringCloud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SpringBoot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…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等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Java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基礎，如設計模式、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DB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設計、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SQL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最佳化、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Cache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原理、多執行序、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NoSQL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、理解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Collection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資料結構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熟悉網路，如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Socket,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SocketServer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TCP/UDP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協議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Linux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操作系統研發</a:t>
            </a:r>
          </a:p>
        </p:txBody>
      </p:sp>
    </p:spTree>
    <p:extLst>
      <p:ext uri="{BB962C8B-B14F-4D97-AF65-F5344CB8AC3E}">
        <p14:creationId xmlns:p14="http://schemas.microsoft.com/office/powerpoint/2010/main" val="911367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C597FB2-A1EE-4B3A-AA90-716BAEF9CF86}"/>
              </a:ext>
            </a:extLst>
          </p:cNvPr>
          <p:cNvSpPr/>
          <p:nvPr/>
        </p:nvSpPr>
        <p:spPr>
          <a:xfrm>
            <a:off x="2818059" y="237183"/>
            <a:ext cx="6375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Senior Golang Engineer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高級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Golang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工程師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9DEB9B7-6EBC-4318-B4A1-5850D016F707}"/>
              </a:ext>
            </a:extLst>
          </p:cNvPr>
          <p:cNvSpPr/>
          <p:nvPr/>
        </p:nvSpPr>
        <p:spPr>
          <a:xfrm>
            <a:off x="802195" y="986516"/>
            <a:ext cx="884142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工作內容： </a:t>
            </a:r>
          </a:p>
          <a:p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負責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Golang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相關作業、服務開發、迭代計畫實踐、優化系統項目 </a:t>
            </a:r>
          </a:p>
          <a:p>
            <a:endParaRPr lang="zh-TW" altLang="en-US" sz="16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其他輔助工作： </a:t>
            </a:r>
          </a:p>
          <a:p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團隊協同探討系統架構優化方向、針對負責項目進行跨部門溝通協調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1FB7571-C488-45ED-A0E2-EBC453F6FDFF}"/>
              </a:ext>
            </a:extLst>
          </p:cNvPr>
          <p:cNvSpPr/>
          <p:nvPr/>
        </p:nvSpPr>
        <p:spPr>
          <a:xfrm>
            <a:off x="802195" y="2553550"/>
            <a:ext cx="797507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其他條件：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具備第三方函式庫：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Kafka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MongoDB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Cache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的實作經驗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具備微服務架構概念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一定的學習能力，對學習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Golang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有興趣。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至少了解其中一項通訊協定：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TCP/IP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協議、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Http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協議、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RPC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通訊協議 </a:t>
            </a:r>
          </a:p>
          <a:p>
            <a:endParaRPr lang="zh-TW" altLang="en-US" sz="16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C++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，轉發展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Golang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條件：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需理解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Select/Poll/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Epoll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通訊模型、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Memory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原理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需對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Linux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操作系統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Kernel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具一定程度理解</a:t>
            </a:r>
          </a:p>
        </p:txBody>
      </p:sp>
    </p:spTree>
    <p:extLst>
      <p:ext uri="{BB962C8B-B14F-4D97-AF65-F5344CB8AC3E}">
        <p14:creationId xmlns:p14="http://schemas.microsoft.com/office/powerpoint/2010/main" val="1600632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30D916A-E617-4A45-AC78-A018E45C7321}"/>
              </a:ext>
            </a:extLst>
          </p:cNvPr>
          <p:cNvSpPr/>
          <p:nvPr/>
        </p:nvSpPr>
        <p:spPr>
          <a:xfrm>
            <a:off x="2522969" y="182882"/>
            <a:ext cx="7146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Software Developer in Test Leader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軟體測試主管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1913F2B-4DE8-4038-8C49-B7E379E8F47E}"/>
              </a:ext>
            </a:extLst>
          </p:cNvPr>
          <p:cNvSpPr/>
          <p:nvPr/>
        </p:nvSpPr>
        <p:spPr>
          <a:xfrm>
            <a:off x="358218" y="954110"/>
            <a:ext cx="1170809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工作內容：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負責服務端產品和業務的測試，參與項目過程，制定測試計畫和測試策略，對各個項目關鍵點進行把關，有效保證產品線品質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參與構建效果分析、測試環境支撐、品質度量、自動化測試框架以及相關測試效率提升的工具化開發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參與產品需求和架構設計評審，保障產品可測性和架構合理性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解決測試過程中的複雜技術問題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測試團隊管理、跨部門溝通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BF1A6FE-2708-428D-853F-F9F8B777D9F2}"/>
              </a:ext>
            </a:extLst>
          </p:cNvPr>
          <p:cNvSpPr/>
          <p:nvPr/>
        </p:nvSpPr>
        <p:spPr>
          <a:xfrm>
            <a:off x="358218" y="2864111"/>
            <a:ext cx="1148184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其他條件：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必須具備網際網路產品測試經驗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熟悉業務系統流程、有一定的異常掌握能力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能獨立完成自動化腳本的能力，熟悉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Python/Java/C++/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Javascript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其中一種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有一定的性能測試實作經驗，熟練使用安全檢測工具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理解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SQL Injection, XSS,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BufferOverflow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…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等漏洞原理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具備白箱測試或黑箱測試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(Test Unit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編寫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)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經驗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6.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測試用例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(Test Case)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的編寫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7.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熟悉自動化測試工具的使用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(JMeter, LoadRunner)</a:t>
            </a:r>
            <a:endParaRPr lang="zh-TW" altLang="en-US" sz="16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6172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1B325376-06FF-404C-A5AA-B41AF0715544}"/>
              </a:ext>
            </a:extLst>
          </p:cNvPr>
          <p:cNvSpPr/>
          <p:nvPr/>
        </p:nvSpPr>
        <p:spPr>
          <a:xfrm>
            <a:off x="2397132" y="237183"/>
            <a:ext cx="7397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Senior Software Developer in Test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高級測試工程師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802EB0E-87DE-489C-9C5E-C2D8CE28AA4C}"/>
              </a:ext>
            </a:extLst>
          </p:cNvPr>
          <p:cNvSpPr/>
          <p:nvPr/>
        </p:nvSpPr>
        <p:spPr>
          <a:xfrm>
            <a:off x="323654" y="826966"/>
            <a:ext cx="1186834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工作內容：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負責服務端產品和業務的測試，參與項目過程，制定測試計畫和測試策略，對各個項目關鍵點進行把關，有效保證產品線品質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參與構建效果分析、測試環境支撐、品質度量、自動化測試框架以及相關測試效率提升的工具化開發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參與產品需求和架構設計評審，保障產品可測性和架構合理性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解決測試過程中的複雜技術問題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C2E9442-0342-4B30-ADC0-4C369E482199}"/>
              </a:ext>
            </a:extLst>
          </p:cNvPr>
          <p:cNvSpPr/>
          <p:nvPr/>
        </p:nvSpPr>
        <p:spPr>
          <a:xfrm>
            <a:off x="323654" y="2367171"/>
            <a:ext cx="1090053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其他條件：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熟悉業務系統流程、有一定的異常掌握能力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能獨立完成自動化腳本的能力，熟悉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Python/Java/C++/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Javascript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其中一種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有一定的性能測試實作經驗，熟練使用安全檢測工具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理解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SQL Injection, XSS,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BufferOverflow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…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等漏洞原理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具備白箱測試或黑箱測試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(Test Unit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編寫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)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經驗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測試用例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(Test Case)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的編寫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6.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熟悉自動化測試工具的使用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(JMeter, LoadRunner)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7.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必須具備網際網路產品測試經驗</a:t>
            </a:r>
          </a:p>
        </p:txBody>
      </p:sp>
    </p:spTree>
    <p:extLst>
      <p:ext uri="{BB962C8B-B14F-4D97-AF65-F5344CB8AC3E}">
        <p14:creationId xmlns:p14="http://schemas.microsoft.com/office/powerpoint/2010/main" val="1223624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46B3109-D0FE-42C4-A14B-B5E709882871}"/>
              </a:ext>
            </a:extLst>
          </p:cNvPr>
          <p:cNvSpPr/>
          <p:nvPr/>
        </p:nvSpPr>
        <p:spPr>
          <a:xfrm>
            <a:off x="3645962" y="197158"/>
            <a:ext cx="4790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b="1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DevOps &amp; IT Manager </a:t>
            </a:r>
            <a:r>
              <a:rPr lang="zh-TW" altLang="en-US" sz="2400" b="1" i="0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運維主管</a:t>
            </a:r>
            <a:endParaRPr lang="en-US" altLang="zh-TW" sz="2400" b="1" i="0" dirty="0">
              <a:solidFill>
                <a:srgbClr val="0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F1756B3-7443-4547-A645-65EE16F27599}"/>
              </a:ext>
            </a:extLst>
          </p:cNvPr>
          <p:cNvSpPr/>
          <p:nvPr/>
        </p:nvSpPr>
        <p:spPr>
          <a:xfrm>
            <a:off x="535756" y="658823"/>
            <a:ext cx="115117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工作內容：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參與公司整體運維系統的建設和自動化系統的建設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保障業務的高可用性，優化應用系統、完善監控、撰寫各種預備方案等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負責搭建業務所需系統和平台，以及持續的調整與優化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負責公司產品線日常運維工作，支持公司業務的快速疊代包括部署、變更、 發布、故障處理等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5. 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網絡建設與維護，負責機房服務器基礎網絡架構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(Network Infrastructure)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的設計、實現、運維及優化工作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3EC18F0-4889-4BC8-A33C-D5C7F0AE6D53}"/>
              </a:ext>
            </a:extLst>
          </p:cNvPr>
          <p:cNvSpPr/>
          <p:nvPr/>
        </p:nvSpPr>
        <p:spPr>
          <a:xfrm>
            <a:off x="535756" y="2395509"/>
            <a:ext cx="1143628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其他條件：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Linux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系統基本命令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熟悉使用其中一種語言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Shell/Python/Perl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編寫腳本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Nginx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設定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4.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具備自動化維運經驗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Jekein,Zabbix,Ansible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)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5.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MySQL DB, Kafka, MongoDB, ELK,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Redis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Cluster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環境搭建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6.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熟悉雲端運算：具有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Docker, OpenStack,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CloudStack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VMware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其中一種的實作經驗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7.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對網路協議有一定的了解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(TCP/IP, RPC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通訊協定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, CDN)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8.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具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Linux Kernel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調整及最佳化經驗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9.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Linux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操作系統原理及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Kernel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原始碼分析能力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10.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自動化運維方向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(CI/CD) </a:t>
            </a:r>
            <a:r>
              <a:rPr lang="en-US" altLang="zh-TW" sz="1600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OpDevs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11.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熟悉異地災備方案及多機房存活方案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12.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具機房硬體設備上架經驗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13.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熟悉</a:t>
            </a:r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Firewall, F5, Cisco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硬體設備設定並有實作經驗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14.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對分散式集群架構有一定的理解 </a:t>
            </a:r>
          </a:p>
          <a:p>
            <a:r>
              <a:rPr lang="en-US" altLang="zh-TW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15.</a:t>
            </a:r>
            <a:r>
              <a:rPr lang="zh-TW" altLang="en-US" sz="16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具防攻擊的實作經驗</a:t>
            </a:r>
            <a:endParaRPr lang="zh-TW" altLang="en-US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8979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3039</Words>
  <Application>Microsoft Office PowerPoint</Application>
  <PresentationFormat>寬螢幕</PresentationFormat>
  <Paragraphs>245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Microsoft JhengHei</vt:lpstr>
      <vt:lpstr>Microsoft JhengHei</vt:lpstr>
      <vt:lpstr>微軟正黑體 Light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John Mao</dc:creator>
  <cp:lastModifiedBy>John Mao</cp:lastModifiedBy>
  <cp:revision>6</cp:revision>
  <dcterms:created xsi:type="dcterms:W3CDTF">2018-03-31T10:49:44Z</dcterms:created>
  <dcterms:modified xsi:type="dcterms:W3CDTF">2018-05-22T06:26:24Z</dcterms:modified>
</cp:coreProperties>
</file>