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1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0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74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50532" y="4643694"/>
            <a:ext cx="4910667" cy="577849"/>
          </a:xfrm>
        </p:spPr>
        <p:txBody>
          <a:bodyPr>
            <a:normAutofit/>
          </a:bodyPr>
          <a:lstStyle>
            <a:lvl1pPr marL="0" indent="0" algn="l">
              <a:buNone/>
              <a:defRPr sz="2133" baseline="0"/>
            </a:lvl1pPr>
          </a:lstStyle>
          <a:p>
            <a:pPr lvl="0"/>
            <a:r>
              <a:rPr lang="en-US" dirty="0" smtClean="0"/>
              <a:t>Click to edit Presenter, Team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50532" y="5151695"/>
            <a:ext cx="4910667" cy="493184"/>
          </a:xfrm>
        </p:spPr>
        <p:txBody>
          <a:bodyPr>
            <a:normAutofit/>
          </a:bodyPr>
          <a:lstStyle>
            <a:lvl1pPr marL="0" indent="0" algn="l">
              <a:buNone/>
              <a:defRPr sz="2133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50532" y="1667429"/>
            <a:ext cx="9766651" cy="992716"/>
          </a:xfrm>
        </p:spPr>
        <p:txBody>
          <a:bodyPr>
            <a:noAutofit/>
          </a:bodyPr>
          <a:lstStyle>
            <a:lvl1pPr marL="0" indent="0" algn="l">
              <a:buNone/>
              <a:defRPr sz="5333" b="1" baseline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0532" y="2667892"/>
            <a:ext cx="8055443" cy="650465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2200" y="6521788"/>
            <a:ext cx="4037032" cy="1435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09585"/>
            <a:r>
              <a:rPr lang="en-US" sz="933" dirty="0">
                <a:solidFill>
                  <a:srgbClr val="999A98">
                    <a:lumMod val="60000"/>
                    <a:lumOff val="40000"/>
                  </a:srgbClr>
                </a:solidFill>
              </a:rPr>
              <a:t>© 2016,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7987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B89D6-ECEF-7F48-AB12-F5148FB2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0404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D573-09E2-4045-A959-DE5AEE88B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98643"/>
            <a:ext cx="5165035" cy="377832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E5A6AC-01A4-8D45-912F-3D79FFF072F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02017" y="2398643"/>
            <a:ext cx="5151783" cy="3778320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D2909A-D067-3545-A163-86FB001049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1828799"/>
            <a:ext cx="5165726" cy="569913"/>
          </a:xfrm>
        </p:spPr>
        <p:txBody>
          <a:bodyPr>
            <a:normAutofit/>
          </a:bodyPr>
          <a:lstStyle>
            <a:lvl1pPr marL="0" indent="0">
              <a:buNone/>
              <a:defRPr sz="3200" b="1" u="sng">
                <a:solidFill>
                  <a:srgbClr val="646464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C0DD59C-CF53-5A4B-84D0-C79760D80E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1671" y="1828799"/>
            <a:ext cx="5152129" cy="569913"/>
          </a:xfrm>
        </p:spPr>
        <p:txBody>
          <a:bodyPr>
            <a:normAutofit/>
          </a:bodyPr>
          <a:lstStyle>
            <a:lvl1pPr marL="0" indent="0">
              <a:buNone/>
              <a:defRPr sz="3200" b="1" u="sng">
                <a:solidFill>
                  <a:srgbClr val="646464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191541"/>
            <a:ext cx="1313970" cy="611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41" y="6337300"/>
            <a:ext cx="1477816" cy="406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28254" r="5557" b="25973"/>
          <a:stretch/>
        </p:blipFill>
        <p:spPr>
          <a:xfrm>
            <a:off x="88900" y="6217436"/>
            <a:ext cx="4622800" cy="5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1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B89D6-ECEF-7F48-AB12-F5148FB20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rgbClr val="40404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D573-09E2-4045-A959-DE5AEE88B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165035" cy="435133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E5A6AC-01A4-8D45-912F-3D79FFF072F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02017" y="1825625"/>
            <a:ext cx="5151783" cy="435133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6191541"/>
            <a:ext cx="1313970" cy="611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041" y="6337300"/>
            <a:ext cx="1477816" cy="406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28254" r="5557" b="25973"/>
          <a:stretch/>
        </p:blipFill>
        <p:spPr>
          <a:xfrm>
            <a:off x="88900" y="6217436"/>
            <a:ext cx="4622800" cy="5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7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4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6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4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3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2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5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4E6D-0C99-4C35-9349-9A051EB3C0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6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E4E6D-0C99-4C35-9349-9A051EB3C02B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8D5F-D256-40A2-AA98-8E05E45A6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9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ws.amazon.com/tw/education/awseducate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29.xml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aws.amazon.com/tw/education/awseducat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ws.amazon.com/tw/education/awseducate/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77873" y="3090167"/>
            <a:ext cx="9766651" cy="992716"/>
          </a:xfrm>
        </p:spPr>
        <p:txBody>
          <a:bodyPr/>
          <a:lstStyle/>
          <a:p>
            <a:r>
              <a:rPr lang="en-US" sz="4800" dirty="0"/>
              <a:t>AWS </a:t>
            </a:r>
            <a:r>
              <a:rPr lang="en-US" altLang="zh-TW" sz="4800" dirty="0"/>
              <a:t>Educate</a:t>
            </a:r>
            <a:r>
              <a:rPr lang="zh-TW" altLang="en-US" sz="4800" dirty="0"/>
              <a:t>帳號</a:t>
            </a:r>
            <a:r>
              <a:rPr lang="en-US" altLang="zh-TW" sz="4800" dirty="0"/>
              <a:t/>
            </a:r>
            <a:br>
              <a:rPr lang="en-US" altLang="zh-TW" sz="4800" dirty="0"/>
            </a:br>
            <a:r>
              <a:rPr lang="zh-TW" altLang="en-US" sz="4800" dirty="0"/>
              <a:t>申請流程介紹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34" y="1535641"/>
            <a:ext cx="7666251" cy="15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5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949" y="578479"/>
            <a:ext cx="5740400" cy="698500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9" y="2572482"/>
            <a:ext cx="11292550" cy="3280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C0A9CEDD-230A-4765-A2FA-96518AB95C31}"/>
              </a:ext>
            </a:extLst>
          </p:cNvPr>
          <p:cNvSpPr txBox="1">
            <a:spLocks/>
          </p:cNvSpPr>
          <p:nvPr/>
        </p:nvSpPr>
        <p:spPr>
          <a:xfrm>
            <a:off x="497669" y="1705619"/>
            <a:ext cx="10515600" cy="5782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ea1ChtPeriod"/>
            </a:pPr>
            <a:r>
              <a:rPr lang="en-US" altLang="zh-TW" sz="2400" smtClean="0"/>
              <a:t>Email </a:t>
            </a:r>
            <a:r>
              <a:rPr lang="zh-TW" altLang="en-US" sz="2400" smtClean="0"/>
              <a:t>信箱將收到</a:t>
            </a:r>
            <a:r>
              <a:rPr lang="en-US" altLang="zh-TW" sz="2400" smtClean="0"/>
              <a:t>AWS</a:t>
            </a:r>
            <a:r>
              <a:rPr lang="zh-TW" altLang="en-US" sz="2400" smtClean="0"/>
              <a:t>發出的認證要求信</a:t>
            </a:r>
            <a:endParaRPr lang="en-US" altLang="zh-TW" sz="24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45572" y="5784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Email 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認證範例</a:t>
            </a:r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-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步驟一</a:t>
            </a:r>
            <a:endParaRPr kumimoji="1" lang="zh-TW" altLang="en-US" b="1" dirty="0">
              <a:latin typeface="Amazon Emb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66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5096"/>
            <a:ext cx="12192000" cy="2865849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45572" y="76556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Email 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認證範例</a:t>
            </a:r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-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步驟二</a:t>
            </a:r>
            <a:endParaRPr kumimoji="1" lang="zh-TW" altLang="en-US" b="1" dirty="0">
              <a:latin typeface="Amazon Ember" panose="02000000000000000000" pitchFamily="2" charset="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C0A9CEDD-230A-4765-A2FA-96518AB95C31}"/>
              </a:ext>
            </a:extLst>
          </p:cNvPr>
          <p:cNvSpPr txBox="1">
            <a:spLocks/>
          </p:cNvSpPr>
          <p:nvPr/>
        </p:nvSpPr>
        <p:spPr>
          <a:xfrm>
            <a:off x="456105" y="1904042"/>
            <a:ext cx="10515600" cy="9467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ea1ChtPeriod"/>
            </a:pPr>
            <a:r>
              <a:rPr lang="en-US" altLang="zh-TW" sz="2400" smtClean="0"/>
              <a:t>Email </a:t>
            </a:r>
            <a:r>
              <a:rPr lang="zh-TW" altLang="en-US" sz="2400" smtClean="0"/>
              <a:t>信箱將再收到</a:t>
            </a:r>
            <a:r>
              <a:rPr lang="en-US" altLang="zh-TW" sz="2400" smtClean="0"/>
              <a:t>AWS</a:t>
            </a:r>
            <a:r>
              <a:rPr lang="zh-TW" altLang="en-US" sz="2400" smtClean="0"/>
              <a:t>發出的信，代表已順利完成認證。</a:t>
            </a:r>
          </a:p>
          <a:p>
            <a:pPr marL="514350" indent="-514350">
              <a:buFont typeface="Arial" panose="020B0604020202020204" pitchFamily="34" charset="0"/>
              <a:buAutoNum type="ea1ChtPeriod"/>
            </a:pPr>
            <a:r>
              <a:rPr lang="en-US" altLang="zh-TW" sz="2400" smtClean="0"/>
              <a:t>AWS</a:t>
            </a:r>
            <a:r>
              <a:rPr lang="zh-TW" altLang="en-US" sz="2400" smtClean="0"/>
              <a:t>將開始審查您的帳號，約三天左右會收到審查結果的信件。</a:t>
            </a:r>
          </a:p>
          <a:p>
            <a:pPr marL="514350" indent="-514350">
              <a:buFont typeface="Arial" panose="020B0604020202020204" pitchFamily="34" charset="0"/>
              <a:buAutoNum type="ea1ChtPeriod"/>
            </a:pPr>
            <a:endParaRPr lang="en-US" altLang="zh-TW" sz="2400" dirty="0"/>
          </a:p>
        </p:txBody>
      </p:sp>
      <p:pic>
        <p:nvPicPr>
          <p:cNvPr id="5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438" y="543244"/>
            <a:ext cx="5054600" cy="673100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212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32509" y="59913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Email 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認證範例</a:t>
            </a:r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-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步驟三</a:t>
            </a:r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-1</a:t>
            </a:r>
            <a:endParaRPr kumimoji="1" lang="zh-TW" altLang="en-US" b="1" dirty="0">
              <a:latin typeface="Amazon Ember" panose="02000000000000000000" pitchFamily="2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A9CEDD-230A-4765-A2FA-96518AB95C31}"/>
              </a:ext>
            </a:extLst>
          </p:cNvPr>
          <p:cNvSpPr txBox="1">
            <a:spLocks/>
          </p:cNvSpPr>
          <p:nvPr/>
        </p:nvSpPr>
        <p:spPr>
          <a:xfrm>
            <a:off x="332509" y="1771822"/>
            <a:ext cx="10515600" cy="4927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ea1ChtPeriod"/>
            </a:pPr>
            <a:r>
              <a:rPr lang="zh-TW" altLang="en-US" sz="2400" smtClean="0"/>
              <a:t>認證約三天後會收到</a:t>
            </a:r>
            <a:r>
              <a:rPr lang="en-US" altLang="zh-TW" sz="2400" smtClean="0"/>
              <a:t>AWS</a:t>
            </a:r>
            <a:r>
              <a:rPr lang="zh-TW" altLang="en-US" sz="2400" smtClean="0"/>
              <a:t>的認證通過信，您將可以領取</a:t>
            </a:r>
            <a:r>
              <a:rPr lang="en-US" altLang="zh-TW" sz="2400" smtClean="0"/>
              <a:t>credit</a:t>
            </a:r>
            <a:r>
              <a:rPr lang="zh-TW" altLang="en-US" sz="2400" smtClean="0"/>
              <a:t> </a:t>
            </a:r>
            <a:endParaRPr lang="zh-TW" altLang="en-US" sz="2400" dirty="0"/>
          </a:p>
        </p:txBody>
      </p:sp>
      <p:pic>
        <p:nvPicPr>
          <p:cNvPr id="4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454" y="2490531"/>
            <a:ext cx="7692261" cy="3693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376" y="610229"/>
            <a:ext cx="4546600" cy="635000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6"/>
          <p:cNvSpPr txBox="1"/>
          <p:nvPr/>
        </p:nvSpPr>
        <p:spPr>
          <a:xfrm>
            <a:off x="426429" y="3619064"/>
            <a:ext cx="642583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點選設定你的帳號密碼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cxnSp>
        <p:nvCxnSpPr>
          <p:cNvPr id="7" name="直線箭頭接點 3"/>
          <p:cNvCxnSpPr/>
          <p:nvPr/>
        </p:nvCxnSpPr>
        <p:spPr>
          <a:xfrm>
            <a:off x="3668751" y="3824868"/>
            <a:ext cx="568712" cy="46784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94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229" y="1501059"/>
            <a:ext cx="5437885" cy="5267488"/>
          </a:xfrm>
          <a:prstGeom prst="rect">
            <a:avLst/>
          </a:prstGeom>
        </p:spPr>
      </p:pic>
      <p:sp>
        <p:nvSpPr>
          <p:cNvPr id="3" name="文字方塊 8"/>
          <p:cNvSpPr txBox="1"/>
          <p:nvPr/>
        </p:nvSpPr>
        <p:spPr>
          <a:xfrm>
            <a:off x="114195" y="3164315"/>
            <a:ext cx="3387288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設定完成後</a:t>
            </a:r>
            <a:endParaRPr kumimoji="1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未來登入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AWS Educate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將使用此組帳號密碼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257EC4D-4C5D-4ECA-BE1D-41B9DA16781E}"/>
              </a:ext>
            </a:extLst>
          </p:cNvPr>
          <p:cNvSpPr txBox="1">
            <a:spLocks/>
          </p:cNvSpPr>
          <p:nvPr/>
        </p:nvSpPr>
        <p:spPr>
          <a:xfrm>
            <a:off x="332509" y="264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0404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cs typeface="+mj-cs"/>
              </a:rPr>
              <a:t>Email 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cs typeface="+mj-cs"/>
              </a:rPr>
              <a:t>認證範例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cs typeface="+mj-cs"/>
              </a:rPr>
              <a:t>-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cs typeface="+mj-cs"/>
              </a:rPr>
              <a:t>步驟三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cs typeface="+mj-cs"/>
              </a:rPr>
              <a:t>-2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45011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3B96C5-2A34-4506-81F6-4FC36A3550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52675" y="347663"/>
            <a:ext cx="9839325" cy="3479800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二</a:t>
            </a:r>
            <a:r>
              <a:rPr lang="en-US" altLang="zh-TW" sz="4000" b="1" dirty="0" smtClean="0"/>
              <a:t>.</a:t>
            </a:r>
            <a:r>
              <a:rPr lang="zh-TW" altLang="en-US" sz="4000" b="1" dirty="0"/>
              <a:t>教育工作者</a:t>
            </a:r>
            <a:r>
              <a:rPr lang="en-US" altLang="zh-TW" sz="4000" b="1" dirty="0"/>
              <a:t>(</a:t>
            </a:r>
            <a:r>
              <a:rPr lang="zh-TW" altLang="en-US" sz="4000" b="1" dirty="0"/>
              <a:t>老師</a:t>
            </a:r>
            <a:r>
              <a:rPr lang="en-US" altLang="zh-TW" sz="4000" b="1" dirty="0"/>
              <a:t>.</a:t>
            </a:r>
            <a:r>
              <a:rPr lang="zh-TW" altLang="en-US" sz="4000" b="1" dirty="0"/>
              <a:t>教職員</a:t>
            </a:r>
            <a:r>
              <a:rPr lang="en-US" altLang="zh-TW" sz="4000" b="1" dirty="0"/>
              <a:t>) </a:t>
            </a:r>
            <a:r>
              <a:rPr lang="en-US" altLang="zh-TW" sz="4000" b="1" dirty="0" smtClean="0"/>
              <a:t>Educate</a:t>
            </a:r>
            <a:r>
              <a:rPr lang="zh-TW" altLang="en-US" sz="4000" b="1" dirty="0"/>
              <a:t>帳號申</a:t>
            </a:r>
            <a:r>
              <a:rPr lang="zh-TW" altLang="en-US" sz="4000" b="1" dirty="0" smtClean="0"/>
              <a:t>請</a:t>
            </a:r>
            <a:r>
              <a:rPr lang="en-US" altLang="zh-TW" sz="4000" b="1" dirty="0"/>
              <a:t> </a:t>
            </a:r>
            <a:r>
              <a:rPr lang="en-US" altLang="zh-TW" sz="4000" b="1" dirty="0" smtClean="0"/>
              <a:t>(</a:t>
            </a:r>
            <a:r>
              <a:rPr lang="zh-TW" altLang="en-US" sz="4000" b="1" dirty="0"/>
              <a:t>需</a:t>
            </a:r>
            <a:r>
              <a:rPr lang="zh-TW" altLang="en-US" sz="4000" b="1" dirty="0" smtClean="0"/>
              <a:t>綁</a:t>
            </a:r>
            <a:r>
              <a:rPr lang="zh-TW" altLang="en-US" sz="4000" b="1" dirty="0"/>
              <a:t>信用卡</a:t>
            </a:r>
            <a:r>
              <a:rPr lang="en-US" altLang="zh-TW" sz="4000" b="1" dirty="0"/>
              <a:t>)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3200" dirty="0"/>
              <a:t/>
            </a:r>
            <a:br>
              <a:rPr lang="en-US" altLang="zh-TW" sz="3200" dirty="0"/>
            </a:br>
            <a:endParaRPr lang="zh-TW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63770" y="3200401"/>
            <a:ext cx="9998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進</a:t>
            </a:r>
            <a:r>
              <a:rPr lang="zh-TW" altLang="en-US" sz="3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到</a:t>
            </a:r>
            <a:r>
              <a:rPr lang="en-US" altLang="zh-TW" sz="3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AWS Educate </a:t>
            </a:r>
            <a:r>
              <a:rPr lang="zh-TW" altLang="en-US" sz="3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網址 </a:t>
            </a:r>
            <a:r>
              <a:rPr lang="zh-TW" altLang="en-US" sz="30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：</a:t>
            </a:r>
            <a:endParaRPr lang="en-US" altLang="zh-TW" sz="3000" dirty="0" smtClean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  <a:p>
            <a:pPr algn="ctr"/>
            <a:r>
              <a:rPr lang="en-US" altLang="zh-TW" sz="30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hlinkClick r:id="rId2"/>
              </a:rPr>
              <a:t>https</a:t>
            </a:r>
            <a:r>
              <a:rPr lang="en-US" altLang="zh-TW" sz="3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hlinkClick r:id="rId2"/>
              </a:rPr>
              <a:t>://aws.amazon.com/tw/education/awseducate/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9492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" y="0"/>
            <a:ext cx="12176967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852834" y="2055813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學生點選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 Student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74289" y="2055813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老師點選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 Educator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1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" y="0"/>
            <a:ext cx="12176967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63310" y="2492829"/>
            <a:ext cx="3822700" cy="6731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72" y="2841943"/>
            <a:ext cx="596900" cy="91784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852834" y="2055813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學生點選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 Student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074289" y="2055813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老師點選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 Educator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7" y="0"/>
            <a:ext cx="11931805" cy="6858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75692" y="97456"/>
            <a:ext cx="3394863" cy="523220"/>
          </a:xfrm>
          <a:prstGeom prst="rect">
            <a:avLst/>
          </a:prstGeom>
          <a:solidFill>
            <a:schemeClr val="bg1">
              <a:lumMod val="65000"/>
              <a:alpha val="9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Educator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 申請頁面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859093" y="6371321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不必填寫</a:t>
            </a:r>
          </a:p>
        </p:txBody>
      </p:sp>
      <p:cxnSp>
        <p:nvCxnSpPr>
          <p:cNvPr id="11" name="直線箭頭接點 10"/>
          <p:cNvCxnSpPr/>
          <p:nvPr/>
        </p:nvCxnSpPr>
        <p:spPr>
          <a:xfrm flipH="1">
            <a:off x="7395930" y="6594887"/>
            <a:ext cx="367167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958524" y="6371321"/>
            <a:ext cx="1282938" cy="3115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630473" y="5463242"/>
            <a:ext cx="4176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貼上一個可以證明您是教師教職員的網址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087880" y="6347090"/>
            <a:ext cx="363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專長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020181" y="5417522"/>
            <a:ext cx="363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近幾年開課的課程名稱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195412" y="4393230"/>
            <a:ext cx="475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填上職位名稱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 EX: Assistant Professor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700605" y="3651659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需填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寫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 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學校的</a:t>
            </a:r>
            <a:r>
              <a: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email</a:t>
            </a:r>
            <a:endParaRPr kumimoji="1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87" y="-55348"/>
            <a:ext cx="9844216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14285" y="776973"/>
            <a:ext cx="5529943" cy="209830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344229" y="859155"/>
            <a:ext cx="3733800" cy="461665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選擇一：綁定信用卡申請</a:t>
            </a:r>
          </a:p>
        </p:txBody>
      </p:sp>
      <p:sp>
        <p:nvSpPr>
          <p:cNvPr id="10" name="矩形 9"/>
          <p:cNvSpPr/>
          <p:nvPr/>
        </p:nvSpPr>
        <p:spPr>
          <a:xfrm>
            <a:off x="2084672" y="2981754"/>
            <a:ext cx="5529943" cy="265704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762099" y="3373652"/>
            <a:ext cx="4233256" cy="461665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選擇二：無須綁定</a:t>
            </a: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信用卡申請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7491712" y="1486287"/>
            <a:ext cx="4577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需先</a:t>
            </a:r>
            <a:r>
              <a:rPr kumimoji="1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至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AWS</a:t>
            </a:r>
            <a:r>
              <a:rPr kumimoji="1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申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請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12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位數</a:t>
            </a:r>
            <a:r>
              <a:rPr kumimoji="1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字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Account ID:</a:t>
            </a: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https://</a:t>
            </a:r>
            <a:r>
              <a:rPr kumimoji="1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portal.aws.amazon.com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/billing/signup#/start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885002" y="4030907"/>
            <a:ext cx="4110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補助額度相對較少</a:t>
            </a:r>
          </a:p>
        </p:txBody>
      </p:sp>
      <p:cxnSp>
        <p:nvCxnSpPr>
          <p:cNvPr id="5" name="Straight Arrow Connector 4"/>
          <p:cNvCxnSpPr>
            <a:stCxn id="18" idx="0"/>
          </p:cNvCxnSpPr>
          <p:nvPr/>
        </p:nvCxnSpPr>
        <p:spPr>
          <a:xfrm flipV="1">
            <a:off x="726022" y="1486287"/>
            <a:ext cx="940779" cy="1495467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6690" y="2981754"/>
            <a:ext cx="738664" cy="30019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請點選 選擇一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16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0400" y="320538"/>
            <a:ext cx="10993120" cy="114788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 Ember" panose="02000000000000000000" pitchFamily="2" charset="0"/>
              </a:rPr>
              <a:t>五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 Ember" panose="02000000000000000000" pitchFamily="2" charset="0"/>
                <a:ea typeface="Amazon Ember" panose="02000000000000000000" pitchFamily="2" charset="0"/>
              </a:rPr>
              <a:t>. (1.) 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 Ember" panose="02000000000000000000" pitchFamily="2" charset="0"/>
              </a:rPr>
              <a:t>如何申請</a:t>
            </a:r>
            <a:r>
              <a:rPr kumimoji="0" lang="en-US" altLang="zh-TW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 Ember" panose="02000000000000000000" pitchFamily="2" charset="0"/>
                <a:ea typeface="Amazon Ember" panose="02000000000000000000" pitchFamily="2" charset="0"/>
              </a:rPr>
              <a:t>AWS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zon Ember" panose="02000000000000000000" pitchFamily="2" charset="0"/>
              </a:rPr>
              <a:t>帳戶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mazon Ember" panose="02000000000000000000" pitchFamily="2" charset="0"/>
              <a:ea typeface="Amazon Ember" panose="02000000000000000000" pitchFamily="2" charset="0"/>
              <a:cs typeface="Microsoft JhengHe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232" y="1267326"/>
            <a:ext cx="9416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請點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擊</a:t>
            </a:r>
            <a:r>
              <a:rPr kumimoji="1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以下鏈結進入申請頁面</a:t>
            </a:r>
            <a:r>
              <a:rPr kumimoji="1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:</a:t>
            </a:r>
            <a:r>
              <a:rPr kumimoji="1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 </a:t>
            </a:r>
            <a:r>
              <a:rPr kumimoji="1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https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://portal.aws.amazon.com/billing/signup#/start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32" y="1590491"/>
            <a:ext cx="10029517" cy="44882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372225" y="3181350"/>
            <a:ext cx="1009650" cy="95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72225" y="4657725"/>
            <a:ext cx="4000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0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內容</a:t>
            </a:r>
            <a:r>
              <a:rPr lang="en-US" altLang="zh-TW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ea1ChtPeriod"/>
            </a:pPr>
            <a:r>
              <a:rPr lang="en-US" altLang="zh-TW" dirty="0">
                <a:hlinkClick r:id="rId2" action="ppaction://hlinksldjump"/>
              </a:rPr>
              <a:t>AWS</a:t>
            </a:r>
            <a:r>
              <a:rPr lang="zh-TW" altLang="en-US" dirty="0">
                <a:hlinkClick r:id="rId2" action="ppaction://hlinksldjump"/>
              </a:rPr>
              <a:t> </a:t>
            </a:r>
            <a:r>
              <a:rPr lang="en-US" altLang="zh-TW" dirty="0">
                <a:hlinkClick r:id="rId2" action="ppaction://hlinksldjump"/>
              </a:rPr>
              <a:t>Educate</a:t>
            </a:r>
            <a:r>
              <a:rPr lang="zh-TW" altLang="en-US" dirty="0">
                <a:hlinkClick r:id="rId2" action="ppaction://hlinksldjump"/>
              </a:rPr>
              <a:t>方案帳號申請概述</a:t>
            </a:r>
            <a:endParaRPr lang="en-US" altLang="zh-TW" dirty="0"/>
          </a:p>
          <a:p>
            <a:pPr marL="514350" indent="-514350">
              <a:buAutoNum type="ea1ChtPeriod"/>
            </a:pPr>
            <a:endParaRPr lang="en-US" altLang="zh-TW" dirty="0"/>
          </a:p>
          <a:p>
            <a:pPr marL="514350" indent="-514350">
              <a:buFont typeface="Arial"/>
              <a:buAutoNum type="ea1ChtPeriod"/>
            </a:pPr>
            <a:r>
              <a:rPr lang="zh-TW" altLang="en-US" dirty="0">
                <a:hlinkClick r:id="rId3" action="ppaction://hlinksldjump"/>
              </a:rPr>
              <a:t>教育工作者</a:t>
            </a:r>
            <a:r>
              <a:rPr lang="en-US" altLang="zh-TW" dirty="0">
                <a:hlinkClick r:id="rId3" action="ppaction://hlinksldjump"/>
              </a:rPr>
              <a:t>(</a:t>
            </a:r>
            <a:r>
              <a:rPr lang="zh-TW" altLang="en-US" dirty="0">
                <a:hlinkClick r:id="rId3" action="ppaction://hlinksldjump"/>
              </a:rPr>
              <a:t>老師</a:t>
            </a:r>
            <a:r>
              <a:rPr lang="en-US" altLang="zh-TW" dirty="0">
                <a:hlinkClick r:id="rId3" action="ppaction://hlinksldjump"/>
              </a:rPr>
              <a:t>.</a:t>
            </a:r>
            <a:r>
              <a:rPr lang="zh-TW" altLang="en-US" dirty="0">
                <a:hlinkClick r:id="rId3" action="ppaction://hlinksldjump"/>
              </a:rPr>
              <a:t>教職員</a:t>
            </a:r>
            <a:r>
              <a:rPr lang="en-US" altLang="zh-TW" dirty="0">
                <a:hlinkClick r:id="rId3" action="ppaction://hlinksldjump"/>
              </a:rPr>
              <a:t>) Educate</a:t>
            </a:r>
            <a:r>
              <a:rPr lang="zh-TW" altLang="en-US" dirty="0">
                <a:hlinkClick r:id="rId3" action="ppaction://hlinksldjump"/>
              </a:rPr>
              <a:t>帳號申請</a:t>
            </a:r>
            <a:r>
              <a:rPr lang="en-US" altLang="zh-TW" dirty="0">
                <a:hlinkClick r:id="rId3" action="ppaction://hlinksldjump"/>
              </a:rPr>
              <a:t>(Starter Account</a:t>
            </a:r>
            <a:r>
              <a:rPr lang="zh-TW" altLang="en-US" dirty="0">
                <a:hlinkClick r:id="rId3" action="ppaction://hlinksldjump"/>
              </a:rPr>
              <a:t>，免綁定信用卡</a:t>
            </a:r>
            <a:r>
              <a:rPr lang="en-US" altLang="zh-TW" dirty="0">
                <a:hlinkClick r:id="rId3" action="ppaction://hlinksldjump"/>
              </a:rPr>
              <a:t>)</a:t>
            </a:r>
            <a:endParaRPr lang="en-US" altLang="zh-TW" dirty="0"/>
          </a:p>
          <a:p>
            <a:pPr marL="514350" indent="-514350">
              <a:buFont typeface="Arial"/>
              <a:buAutoNum type="ea1ChtPeriod"/>
            </a:pPr>
            <a:endParaRPr lang="en-US" altLang="zh-TW" dirty="0"/>
          </a:p>
          <a:p>
            <a:pPr marL="514350" indent="-514350">
              <a:buFont typeface="Arial"/>
              <a:buAutoNum type="ea1ChtPeriod"/>
            </a:pPr>
            <a:r>
              <a:rPr lang="zh-TW" altLang="en-US" dirty="0">
                <a:hlinkClick r:id="rId4" action="ppaction://hlinksldjump"/>
              </a:rPr>
              <a:t>教育工作者</a:t>
            </a:r>
            <a:r>
              <a:rPr lang="en-US" altLang="zh-TW" dirty="0">
                <a:hlinkClick r:id="rId4" action="ppaction://hlinksldjump"/>
              </a:rPr>
              <a:t>(</a:t>
            </a:r>
            <a:r>
              <a:rPr lang="zh-TW" altLang="en-US" dirty="0">
                <a:hlinkClick r:id="rId4" action="ppaction://hlinksldjump"/>
              </a:rPr>
              <a:t>老師</a:t>
            </a:r>
            <a:r>
              <a:rPr lang="en-US" altLang="zh-TW" dirty="0">
                <a:hlinkClick r:id="rId4" action="ppaction://hlinksldjump"/>
              </a:rPr>
              <a:t>.</a:t>
            </a:r>
            <a:r>
              <a:rPr lang="zh-TW" altLang="en-US" dirty="0">
                <a:hlinkClick r:id="rId4" action="ppaction://hlinksldjump"/>
              </a:rPr>
              <a:t>教職員</a:t>
            </a:r>
            <a:r>
              <a:rPr lang="en-US" altLang="zh-TW" dirty="0">
                <a:hlinkClick r:id="rId4" action="ppaction://hlinksldjump"/>
              </a:rPr>
              <a:t>) Educate</a:t>
            </a:r>
            <a:r>
              <a:rPr lang="zh-TW" altLang="en-US" dirty="0">
                <a:hlinkClick r:id="rId4" action="ppaction://hlinksldjump"/>
              </a:rPr>
              <a:t>帳號申請</a:t>
            </a:r>
            <a:r>
              <a:rPr lang="en-US" altLang="zh-TW" dirty="0">
                <a:hlinkClick r:id="rId4" action="ppaction://hlinksldjump"/>
              </a:rPr>
              <a:t>(AWS Account</a:t>
            </a:r>
            <a:r>
              <a:rPr lang="zh-TW" altLang="en-US" dirty="0">
                <a:hlinkClick r:id="rId4" action="ppaction://hlinksldjump"/>
              </a:rPr>
              <a:t>，需綁定信用卡</a:t>
            </a:r>
            <a:r>
              <a:rPr lang="en-US" altLang="zh-TW" dirty="0">
                <a:hlinkClick r:id="rId4" action="ppaction://hlinksldjump"/>
              </a:rPr>
              <a:t>)</a:t>
            </a:r>
            <a:endParaRPr lang="en-US" altLang="zh-TW" dirty="0"/>
          </a:p>
          <a:p>
            <a:pPr marL="514350" indent="-514350">
              <a:buAutoNum type="ea1ChtPeriod"/>
            </a:pPr>
            <a:endParaRPr lang="en-US" altLang="zh-TW" dirty="0"/>
          </a:p>
          <a:p>
            <a:pPr marL="514350" indent="-514350">
              <a:buFont typeface="Arial"/>
              <a:buAutoNum type="ea1ChtPeriod"/>
            </a:pPr>
            <a:r>
              <a:rPr lang="zh-TW" altLang="en-US" dirty="0">
                <a:hlinkClick r:id="rId5" action="ppaction://hlinksldjump"/>
              </a:rPr>
              <a:t>學生</a:t>
            </a:r>
            <a:r>
              <a:rPr lang="en-US" altLang="zh-TW" dirty="0">
                <a:hlinkClick r:id="rId5" action="ppaction://hlinksldjump"/>
              </a:rPr>
              <a:t>Educate</a:t>
            </a:r>
            <a:r>
              <a:rPr lang="zh-TW" altLang="en-US" dirty="0">
                <a:hlinkClick r:id="rId5" action="ppaction://hlinksldjump"/>
              </a:rPr>
              <a:t>帳號申請</a:t>
            </a:r>
            <a:r>
              <a:rPr lang="en-US" altLang="zh-TW" dirty="0">
                <a:hlinkClick r:id="rId5" action="ppaction://hlinksldjump"/>
              </a:rPr>
              <a:t>(Starter Account</a:t>
            </a:r>
            <a:r>
              <a:rPr lang="zh-TW" altLang="en-US" dirty="0">
                <a:hlinkClick r:id="rId5" action="ppaction://hlinksldjump"/>
              </a:rPr>
              <a:t>，免綁定信用卡</a:t>
            </a:r>
            <a:r>
              <a:rPr lang="en-US" altLang="zh-TW" dirty="0">
                <a:hlinkClick r:id="rId5" action="ppaction://hlinksldjump"/>
              </a:rPr>
              <a:t>)</a:t>
            </a:r>
            <a:endParaRPr lang="en-US" altLang="zh-TW" dirty="0"/>
          </a:p>
          <a:p>
            <a:pPr marL="514350" indent="-514350">
              <a:buFont typeface="Arial"/>
              <a:buAutoNum type="ea1ChtPeriod"/>
            </a:pPr>
            <a:endParaRPr lang="en-US" altLang="zh-TW" dirty="0"/>
          </a:p>
          <a:p>
            <a:pPr marL="514350" indent="-514350">
              <a:buFont typeface="Arial"/>
              <a:buAutoNum type="ea1ChtPeriod"/>
            </a:pPr>
            <a:r>
              <a:rPr lang="zh-TW" altLang="en-US" dirty="0">
                <a:hlinkClick r:id="rId6" action="ppaction://hlinksldjump"/>
              </a:rPr>
              <a:t>學生</a:t>
            </a:r>
            <a:r>
              <a:rPr lang="en-US" altLang="zh-TW" dirty="0">
                <a:hlinkClick r:id="rId6" action="ppaction://hlinksldjump"/>
              </a:rPr>
              <a:t>Educate</a:t>
            </a:r>
            <a:r>
              <a:rPr lang="zh-TW" altLang="en-US" dirty="0">
                <a:hlinkClick r:id="rId6" action="ppaction://hlinksldjump"/>
              </a:rPr>
              <a:t>帳號申請</a:t>
            </a:r>
            <a:r>
              <a:rPr lang="en-US" altLang="zh-TW" dirty="0">
                <a:hlinkClick r:id="rId6" action="ppaction://hlinksldjump"/>
              </a:rPr>
              <a:t>(AWS Account</a:t>
            </a:r>
            <a:r>
              <a:rPr lang="zh-TW" altLang="en-US" dirty="0">
                <a:hlinkClick r:id="rId6" action="ppaction://hlinksldjump"/>
              </a:rPr>
              <a:t>，需綁定信用卡</a:t>
            </a:r>
            <a:r>
              <a:rPr lang="en-US" altLang="zh-TW" dirty="0">
                <a:hlinkClick r:id="rId6" action="ppaction://hlinksldjump"/>
              </a:rPr>
              <a:t>)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359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39" y="1041401"/>
            <a:ext cx="11152787" cy="4983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639" y="672069"/>
            <a:ext cx="104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接著會請您填寫信用卡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/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金融卡信息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64100" y="4648200"/>
            <a:ext cx="1803400" cy="12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64100" y="4775200"/>
            <a:ext cx="609600" cy="12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2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4" y="1166687"/>
            <a:ext cx="11132226" cy="4967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54566"/>
            <a:ext cx="1168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申請過了之後，當您登入您的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AWS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帳戶時會進入此頁面。請點選右上角 自己的姓名的按鍵，然後點選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“My Account”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69300" y="1536700"/>
            <a:ext cx="1371600" cy="292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055100" y="1332644"/>
            <a:ext cx="609600" cy="12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3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97" y="977900"/>
            <a:ext cx="11542196" cy="5186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098" y="295965"/>
            <a:ext cx="1163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點選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”My Account”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之後會進入以下頁面。 紅色方框內的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數字號碼，就是您的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AWS Account ID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。複製您的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AWS Account ID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再回到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AWS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Educate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的申請頁面，即可繼續完成申請。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1765300"/>
            <a:ext cx="2438400" cy="266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08400" y="1905000"/>
            <a:ext cx="1028700" cy="12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46500" y="4711700"/>
            <a:ext cx="9525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46500" y="4394200"/>
            <a:ext cx="215900" cy="12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46500" y="3759200"/>
            <a:ext cx="685800" cy="12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46500" y="2235200"/>
            <a:ext cx="685800" cy="127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46500" y="3914775"/>
            <a:ext cx="1745155" cy="63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05463" y="1124169"/>
            <a:ext cx="826813" cy="4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75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27" y="591645"/>
            <a:ext cx="9844216" cy="55558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14285" y="776973"/>
            <a:ext cx="5529943" cy="209830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491711" y="1364461"/>
            <a:ext cx="3586317" cy="461665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選擇一：綁定信用卡申請</a:t>
            </a:r>
          </a:p>
        </p:txBody>
      </p:sp>
      <p:sp>
        <p:nvSpPr>
          <p:cNvPr id="10" name="矩形 9"/>
          <p:cNvSpPr/>
          <p:nvPr/>
        </p:nvSpPr>
        <p:spPr>
          <a:xfrm>
            <a:off x="2084672" y="2981754"/>
            <a:ext cx="5529943" cy="265704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762099" y="3604483"/>
            <a:ext cx="4233256" cy="461665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選擇二：無須綁定信用卡申請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7474154" y="1883684"/>
            <a:ext cx="4577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需先</a:t>
            </a:r>
            <a:r>
              <a:rPr kumimoji="1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至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AWS</a:t>
            </a:r>
            <a:r>
              <a:rPr kumimoji="1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申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請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12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位數</a:t>
            </a:r>
            <a:r>
              <a:rPr kumimoji="1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字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Account ID:</a:t>
            </a: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https://</a:t>
            </a:r>
            <a:r>
              <a:rPr kumimoji="1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portal.aws.amazon.com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/billing/signup#/start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885002" y="4230962"/>
            <a:ext cx="4110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補助額度相對較少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62479" y="1643781"/>
            <a:ext cx="940779" cy="1495467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2515" y="3145573"/>
            <a:ext cx="738664" cy="30019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請點選 選擇一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4173" y="238701"/>
            <a:ext cx="1081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回到此頁面，在方格中貼上您方才複製的</a:t>
            </a: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AWS Account ID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，即可繼續完成申請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6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224" y="189703"/>
            <a:ext cx="8680263" cy="585452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724258" y="4967010"/>
            <a:ext cx="6425836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須至學校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email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信箱完成認證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才算申請完成喔！</a:t>
            </a:r>
          </a:p>
        </p:txBody>
      </p:sp>
    </p:spTree>
    <p:extLst>
      <p:ext uri="{BB962C8B-B14F-4D97-AF65-F5344CB8AC3E}">
        <p14:creationId xmlns:p14="http://schemas.microsoft.com/office/powerpoint/2010/main" val="18752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2509" y="264948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Email </a:t>
            </a:r>
            <a:r>
              <a:rPr kumimoji="1" lang="zh-TW" altLang="en-US" dirty="0"/>
              <a:t>認證範例</a:t>
            </a:r>
            <a:r>
              <a:rPr kumimoji="1" lang="en-US" altLang="zh-TW" dirty="0"/>
              <a:t>-</a:t>
            </a:r>
            <a:r>
              <a:rPr kumimoji="1" lang="zh-TW" altLang="en-US" dirty="0"/>
              <a:t>步驟一</a:t>
            </a:r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C0A9CEDD-230A-4765-A2FA-96518AB9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9" y="1705619"/>
            <a:ext cx="10515600" cy="578277"/>
          </a:xfrm>
        </p:spPr>
        <p:txBody>
          <a:bodyPr>
            <a:normAutofit/>
          </a:bodyPr>
          <a:lstStyle/>
          <a:p>
            <a:pPr marL="514350" indent="-514350">
              <a:buAutoNum type="ea1ChtPeriod"/>
            </a:pPr>
            <a:r>
              <a:rPr lang="en-US" altLang="zh-TW" sz="2400" dirty="0"/>
              <a:t>Email </a:t>
            </a:r>
            <a:r>
              <a:rPr lang="zh-TW" altLang="en-US" sz="2400" dirty="0"/>
              <a:t>信箱將收到</a:t>
            </a:r>
            <a:r>
              <a:rPr lang="en-US" altLang="zh-TW" sz="2400" dirty="0"/>
              <a:t>AWS</a:t>
            </a:r>
            <a:r>
              <a:rPr lang="zh-TW" altLang="en-US" sz="2400" dirty="0"/>
              <a:t>發出的認證要求信</a:t>
            </a:r>
            <a:endParaRPr lang="en-US" altLang="zh-TW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949" y="578479"/>
            <a:ext cx="5740400" cy="698500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9" y="2572482"/>
            <a:ext cx="11292550" cy="3280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文字方塊 19"/>
          <p:cNvSpPr txBox="1"/>
          <p:nvPr/>
        </p:nvSpPr>
        <p:spPr>
          <a:xfrm>
            <a:off x="5948403" y="4745338"/>
            <a:ext cx="642583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點選網址後 完成認證</a:t>
            </a:r>
          </a:p>
        </p:txBody>
      </p:sp>
    </p:spTree>
    <p:extLst>
      <p:ext uri="{BB962C8B-B14F-4D97-AF65-F5344CB8AC3E}">
        <p14:creationId xmlns:p14="http://schemas.microsoft.com/office/powerpoint/2010/main" val="16267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5907"/>
            <a:ext cx="12192000" cy="286584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2509" y="264948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Email </a:t>
            </a:r>
            <a:r>
              <a:rPr kumimoji="1" lang="zh-TW" altLang="en-US" dirty="0"/>
              <a:t>認證範例</a:t>
            </a:r>
            <a:r>
              <a:rPr kumimoji="1" lang="en-US" altLang="zh-TW" dirty="0"/>
              <a:t>-</a:t>
            </a:r>
            <a:r>
              <a:rPr kumimoji="1" lang="zh-TW" altLang="en-US" dirty="0"/>
              <a:t>步驟二</a:t>
            </a:r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C0A9CEDD-230A-4765-A2FA-96518AB9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05" y="1904042"/>
            <a:ext cx="10515600" cy="946756"/>
          </a:xfrm>
        </p:spPr>
        <p:txBody>
          <a:bodyPr>
            <a:normAutofit/>
          </a:bodyPr>
          <a:lstStyle/>
          <a:p>
            <a:pPr marL="514350" indent="-514350">
              <a:buAutoNum type="ea1ChtPeriod"/>
            </a:pPr>
            <a:r>
              <a:rPr lang="en-US" altLang="zh-TW" sz="2400" dirty="0"/>
              <a:t>Email </a:t>
            </a:r>
            <a:r>
              <a:rPr lang="zh-TW" altLang="en-US" sz="2400" dirty="0"/>
              <a:t>信箱將再收到</a:t>
            </a:r>
            <a:r>
              <a:rPr lang="en-US" altLang="zh-TW" sz="2400" dirty="0"/>
              <a:t>AWS</a:t>
            </a:r>
            <a:r>
              <a:rPr lang="zh-TW" altLang="en-US" sz="2400" dirty="0"/>
              <a:t>發出的信，代表已順利完成認證。</a:t>
            </a:r>
          </a:p>
          <a:p>
            <a:pPr marL="514350" indent="-514350">
              <a:buAutoNum type="ea1ChtPeriod"/>
            </a:pPr>
            <a:r>
              <a:rPr lang="en-US" altLang="zh-TW" sz="2400" dirty="0"/>
              <a:t>AWS</a:t>
            </a:r>
            <a:r>
              <a:rPr lang="zh-TW" altLang="en-US" sz="2400" dirty="0"/>
              <a:t>將開始審查您的帳號，</a:t>
            </a:r>
            <a:r>
              <a:rPr lang="zh-TW" altLang="en-US" sz="2400" dirty="0" smtClean="0"/>
              <a:t>約</a:t>
            </a:r>
            <a:r>
              <a:rPr lang="zh-TW" altLang="en-US" sz="2400" dirty="0"/>
              <a:t>三</a:t>
            </a:r>
            <a:r>
              <a:rPr lang="zh-TW" altLang="en-US" sz="2400" dirty="0" smtClean="0"/>
              <a:t>天</a:t>
            </a:r>
            <a:r>
              <a:rPr lang="zh-TW" altLang="en-US" sz="2400" dirty="0"/>
              <a:t>左右會收到審查結果的信件。</a:t>
            </a:r>
          </a:p>
          <a:p>
            <a:pPr marL="514350" indent="-514350">
              <a:buAutoNum type="ea1ChtPeriod"/>
            </a:pPr>
            <a:endParaRPr lang="en-US" altLang="zh-TW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438" y="543244"/>
            <a:ext cx="5054600" cy="673100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4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2509" y="264948"/>
            <a:ext cx="10515600" cy="1325563"/>
          </a:xfrm>
        </p:spPr>
        <p:txBody>
          <a:bodyPr/>
          <a:lstStyle/>
          <a:p>
            <a:r>
              <a:rPr kumimoji="1" lang="en-US" altLang="zh-TW" dirty="0"/>
              <a:t>Email </a:t>
            </a:r>
            <a:r>
              <a:rPr kumimoji="1" lang="zh-TW" altLang="en-US" dirty="0"/>
              <a:t>認證範例</a:t>
            </a:r>
            <a:r>
              <a:rPr kumimoji="1" lang="en-US" altLang="zh-TW" dirty="0"/>
              <a:t>-</a:t>
            </a:r>
            <a:r>
              <a:rPr kumimoji="1" lang="zh-TW" altLang="en-US" dirty="0"/>
              <a:t>步驟三</a:t>
            </a:r>
            <a:r>
              <a:rPr kumimoji="1" lang="en-US" altLang="zh-TW" dirty="0"/>
              <a:t>-1</a:t>
            </a:r>
            <a:endParaRPr kumimoji="1" lang="zh-TW" altLang="en-US" dirty="0"/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C0A9CEDD-230A-4765-A2FA-96518AB9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771822"/>
            <a:ext cx="10515600" cy="492794"/>
          </a:xfrm>
        </p:spPr>
        <p:txBody>
          <a:bodyPr>
            <a:normAutofit/>
          </a:bodyPr>
          <a:lstStyle/>
          <a:p>
            <a:pPr marL="514350" indent="-514350">
              <a:buAutoNum type="ea1ChtPeriod"/>
            </a:pPr>
            <a:r>
              <a:rPr lang="zh-TW" altLang="en-US" sz="2400" dirty="0"/>
              <a:t>認證</a:t>
            </a:r>
            <a:r>
              <a:rPr lang="zh-TW" altLang="en-US" sz="2400" dirty="0" smtClean="0"/>
              <a:t>約</a:t>
            </a:r>
            <a:r>
              <a:rPr lang="zh-TW" altLang="en-US" sz="2400" dirty="0"/>
              <a:t>三</a:t>
            </a:r>
            <a:r>
              <a:rPr lang="zh-TW" altLang="en-US" sz="2400" dirty="0" smtClean="0"/>
              <a:t>天</a:t>
            </a:r>
            <a:r>
              <a:rPr lang="zh-TW" altLang="en-US" sz="2400" dirty="0"/>
              <a:t>後會收到</a:t>
            </a:r>
            <a:r>
              <a:rPr lang="en-US" altLang="zh-TW" sz="2400" dirty="0"/>
              <a:t>AWS</a:t>
            </a:r>
            <a:r>
              <a:rPr lang="zh-TW" altLang="en-US" sz="2400" dirty="0"/>
              <a:t>的認證通過信，您將可以領取</a:t>
            </a:r>
            <a:r>
              <a:rPr lang="en-US" altLang="zh-TW" sz="2400" dirty="0"/>
              <a:t>credit</a:t>
            </a:r>
            <a:r>
              <a:rPr lang="zh-TW" altLang="en-US" sz="2400" dirty="0"/>
              <a:t> 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454" y="2490531"/>
            <a:ext cx="7692261" cy="3693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376" y="610229"/>
            <a:ext cx="4546600" cy="635000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426429" y="3619064"/>
            <a:ext cx="642583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點選設定你的帳號密碼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cxnSp>
        <p:nvCxnSpPr>
          <p:cNvPr id="4" name="直線箭頭接點 3"/>
          <p:cNvCxnSpPr/>
          <p:nvPr/>
        </p:nvCxnSpPr>
        <p:spPr>
          <a:xfrm>
            <a:off x="3668751" y="3824868"/>
            <a:ext cx="568712" cy="46784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8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229" y="1501059"/>
            <a:ext cx="5437885" cy="526748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14195" y="3164315"/>
            <a:ext cx="3387288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設定完成後</a:t>
            </a:r>
            <a:endParaRPr kumimoji="1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未來登入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AWS Educate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將使用此組帳號密碼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2257EC4D-4C5D-4ECA-BE1D-41B9DA16781E}"/>
              </a:ext>
            </a:extLst>
          </p:cNvPr>
          <p:cNvSpPr txBox="1">
            <a:spLocks/>
          </p:cNvSpPr>
          <p:nvPr/>
        </p:nvSpPr>
        <p:spPr>
          <a:xfrm>
            <a:off x="332509" y="264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0404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cs typeface="+mj-cs"/>
              </a:rPr>
              <a:t>Email 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cs typeface="+mj-cs"/>
              </a:rPr>
              <a:t>認證範例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cs typeface="+mj-cs"/>
              </a:rPr>
              <a:t>-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cs typeface="+mj-cs"/>
              </a:rPr>
              <a:t>步驟三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cs typeface="+mj-cs"/>
              </a:rPr>
              <a:t>-2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98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869" y="8078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latin typeface="Amazon Ember" panose="02000000000000000000" pitchFamily="2" charset="0"/>
              </a:rPr>
              <a:t>四</a:t>
            </a:r>
            <a:r>
              <a:rPr lang="en-US" altLang="zh-TW" b="1" dirty="0">
                <a:latin typeface="Amazon Ember" panose="02000000000000000000" pitchFamily="2" charset="0"/>
                <a:ea typeface="Amazon Ember" panose="02000000000000000000" pitchFamily="2" charset="0"/>
              </a:rPr>
              <a:t>. </a:t>
            </a:r>
            <a:r>
              <a:rPr lang="zh-TW" altLang="en-US" b="1" dirty="0">
                <a:latin typeface="Amazon Ember" panose="02000000000000000000" pitchFamily="2" charset="0"/>
              </a:rPr>
              <a:t>學生 </a:t>
            </a:r>
            <a:r>
              <a:rPr lang="en-US" altLang="zh-TW" b="1" dirty="0">
                <a:latin typeface="Amazon Ember" panose="02000000000000000000" pitchFamily="2" charset="0"/>
                <a:ea typeface="Amazon Ember" panose="02000000000000000000" pitchFamily="2" charset="0"/>
              </a:rPr>
              <a:t>Educate </a:t>
            </a:r>
            <a:r>
              <a:rPr lang="zh-TW" altLang="en-US" b="1" dirty="0">
                <a:latin typeface="Amazon Ember" panose="02000000000000000000" pitchFamily="2" charset="0"/>
              </a:rPr>
              <a:t>帳號申請</a:t>
            </a:r>
            <a:r>
              <a:rPr lang="en-US" altLang="zh-TW" b="1" dirty="0">
                <a:latin typeface="Amazon Ember" panose="02000000000000000000" pitchFamily="2" charset="0"/>
                <a:ea typeface="Amazon Ember" panose="02000000000000000000" pitchFamily="2" charset="0"/>
              </a:rPr>
              <a:t>(AWS Starter Account, </a:t>
            </a:r>
            <a:r>
              <a:rPr lang="zh-TW" altLang="en-US" b="1" dirty="0">
                <a:latin typeface="Amazon Ember" panose="02000000000000000000" pitchFamily="2" charset="0"/>
              </a:rPr>
              <a:t>免綁信用卡</a:t>
            </a:r>
            <a:r>
              <a:rPr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)</a:t>
            </a:r>
            <a:br>
              <a:rPr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2869" y="3331028"/>
            <a:ext cx="96788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進</a:t>
            </a:r>
            <a:r>
              <a:rPr lang="zh-TW" altLang="en-US" sz="3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到</a:t>
            </a:r>
            <a:r>
              <a:rPr lang="en-US" altLang="zh-TW" sz="3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AWS Educate </a:t>
            </a:r>
            <a:r>
              <a:rPr lang="zh-TW" altLang="en-US" sz="3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網址 </a:t>
            </a:r>
            <a:r>
              <a:rPr lang="zh-TW" altLang="en-US" sz="30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：</a:t>
            </a:r>
            <a:endParaRPr lang="en-US" altLang="zh-TW" sz="3000" dirty="0" smtClean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  <a:p>
            <a:pPr algn="ctr"/>
            <a:r>
              <a:rPr lang="en-US" altLang="zh-TW" sz="30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hlinkClick r:id="rId2"/>
              </a:rPr>
              <a:t>https</a:t>
            </a:r>
            <a:r>
              <a:rPr lang="en-US" altLang="zh-TW" sz="3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hlinkClick r:id="rId2"/>
              </a:rPr>
              <a:t>://aws.amazon.com/tw/education/awseducate/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/>
            </a:r>
            <a:br>
              <a:rPr lang="en-US" altLang="zh-TW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1B9023-9682-49BA-89B4-A9C1736A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774"/>
            <a:ext cx="10515600" cy="715616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>
                <a:latin typeface="Amazon Ember" panose="02000000000000000000" pitchFamily="2" charset="0"/>
              </a:rPr>
              <a:t>一</a:t>
            </a:r>
            <a:r>
              <a:rPr lang="en-US" altLang="zh-TW" sz="3600" b="1" dirty="0">
                <a:latin typeface="Amazon Ember" panose="02000000000000000000" pitchFamily="2" charset="0"/>
                <a:ea typeface="Amazon Ember" panose="02000000000000000000" pitchFamily="2" charset="0"/>
              </a:rPr>
              <a:t>. </a:t>
            </a:r>
            <a:r>
              <a:rPr lang="en-US" altLang="zh-TW" sz="3600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AWS</a:t>
            </a:r>
            <a:r>
              <a:rPr lang="zh-TW" altLang="en-US" sz="3600" b="1" dirty="0">
                <a:latin typeface="Amazon Ember" panose="02000000000000000000" pitchFamily="2" charset="0"/>
              </a:rPr>
              <a:t> </a:t>
            </a:r>
            <a:r>
              <a:rPr lang="en-US" altLang="zh-TW" sz="3600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Educate</a:t>
            </a:r>
            <a:r>
              <a:rPr lang="zh-TW" altLang="en-US" sz="3600" b="1" dirty="0">
                <a:latin typeface="Amazon Ember" panose="02000000000000000000" pitchFamily="2" charset="0"/>
              </a:rPr>
              <a:t> </a:t>
            </a:r>
            <a:r>
              <a:rPr lang="zh-TW" altLang="en-US" sz="3600" b="1" dirty="0" smtClean="0">
                <a:latin typeface="Amazon Ember" panose="02000000000000000000" pitchFamily="2" charset="0"/>
              </a:rPr>
              <a:t>帳</a:t>
            </a:r>
            <a:r>
              <a:rPr lang="zh-TW" altLang="en-US" sz="3600" b="1" dirty="0">
                <a:latin typeface="Amazon Ember" panose="02000000000000000000" pitchFamily="2" charset="0"/>
              </a:rPr>
              <a:t>號申請概述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endParaRPr lang="zh-TW" altLang="en-US" sz="32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0407BC-E2F5-43B9-82E8-C05D9451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357"/>
            <a:ext cx="10515600" cy="4790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2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AWS</a:t>
            </a:r>
            <a:r>
              <a:rPr lang="zh-TW" altLang="en-US" sz="2200" dirty="0" smtClean="0">
                <a:latin typeface="Amazon Ember" panose="02000000000000000000" pitchFamily="2" charset="0"/>
              </a:rPr>
              <a:t>專</a:t>
            </a:r>
            <a:r>
              <a:rPr lang="zh-TW" altLang="en-US" sz="2200" dirty="0">
                <a:latin typeface="Amazon Ember" panose="02000000000000000000" pitchFamily="2" charset="0"/>
              </a:rPr>
              <a:t>為提供教育機構</a:t>
            </a:r>
            <a:r>
              <a:rPr lang="en-US" altLang="zh-TW" sz="2200" dirty="0">
                <a:latin typeface="Amazon Ember" panose="02000000000000000000" pitchFamily="2" charset="0"/>
                <a:ea typeface="Amazon Ember" panose="02000000000000000000" pitchFamily="2" charset="0"/>
              </a:rPr>
              <a:t>.</a:t>
            </a:r>
            <a:r>
              <a:rPr lang="zh-TW" altLang="en-US" sz="2200" dirty="0">
                <a:latin typeface="Amazon Ember" panose="02000000000000000000" pitchFamily="2" charset="0"/>
              </a:rPr>
              <a:t>教育工作者</a:t>
            </a:r>
            <a:r>
              <a:rPr lang="en-US" altLang="zh-TW" sz="2200" dirty="0">
                <a:latin typeface="Amazon Ember" panose="02000000000000000000" pitchFamily="2" charset="0"/>
                <a:ea typeface="Amazon Ember" panose="02000000000000000000" pitchFamily="2" charset="0"/>
              </a:rPr>
              <a:t>.</a:t>
            </a:r>
            <a:r>
              <a:rPr lang="zh-TW" altLang="en-US" sz="2200" dirty="0">
                <a:latin typeface="Amazon Ember" panose="02000000000000000000" pitchFamily="2" charset="0"/>
              </a:rPr>
              <a:t>學生申請的免費方案</a:t>
            </a:r>
            <a:r>
              <a:rPr lang="en-US" altLang="zh-TW" sz="2200" dirty="0">
                <a:latin typeface="Amazon Ember" panose="02000000000000000000" pitchFamily="2" charset="0"/>
                <a:ea typeface="Amazon Ember" panose="02000000000000000000" pitchFamily="2" charset="0"/>
              </a:rPr>
              <a:t>,</a:t>
            </a:r>
            <a:r>
              <a:rPr lang="zh-TW" altLang="en-US" sz="2200" dirty="0">
                <a:latin typeface="Amazon Ember" panose="02000000000000000000" pitchFamily="2" charset="0"/>
              </a:rPr>
              <a:t>稱為</a:t>
            </a:r>
            <a:r>
              <a:rPr lang="en-US" altLang="zh-TW" sz="2200" dirty="0">
                <a:latin typeface="Amazon Ember" panose="02000000000000000000" pitchFamily="2" charset="0"/>
                <a:ea typeface="Amazon Ember" panose="02000000000000000000" pitchFamily="2" charset="0"/>
              </a:rPr>
              <a:t>AWS Educate</a:t>
            </a:r>
            <a:r>
              <a:rPr lang="zh-TW" altLang="en-US" sz="2200" dirty="0">
                <a:latin typeface="Amazon Ember" panose="02000000000000000000" pitchFamily="2" charset="0"/>
              </a:rPr>
              <a:t>方</a:t>
            </a:r>
            <a:r>
              <a:rPr lang="zh-TW" altLang="en-US" sz="2200" dirty="0" smtClean="0">
                <a:latin typeface="Amazon Ember" panose="02000000000000000000" pitchFamily="2" charset="0"/>
              </a:rPr>
              <a:t>案。</a:t>
            </a:r>
            <a:endParaRPr lang="en-US" altLang="zh-TW" sz="2200" dirty="0"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pPr marL="0" indent="0">
              <a:buNone/>
            </a:pPr>
            <a:r>
              <a:rPr lang="zh-TW" altLang="en-US" sz="2200" dirty="0">
                <a:latin typeface="Amazon Ember" panose="02000000000000000000" pitchFamily="2" charset="0"/>
              </a:rPr>
              <a:t>其中有</a:t>
            </a:r>
            <a:r>
              <a:rPr lang="en-US" altLang="zh-TW" sz="22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: </a:t>
            </a:r>
          </a:p>
          <a:p>
            <a:pPr marL="0" indent="0">
              <a:buNone/>
            </a:pPr>
            <a:r>
              <a:rPr lang="en-US" altLang="zh-TW" sz="22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a</a:t>
            </a:r>
            <a:r>
              <a:rPr lang="en-US" altLang="zh-TW" sz="2200" dirty="0">
                <a:latin typeface="Amazon Ember" panose="02000000000000000000" pitchFamily="2" charset="0"/>
                <a:ea typeface="Amazon Ember" panose="02000000000000000000" pitchFamily="2" charset="0"/>
              </a:rPr>
              <a:t>.</a:t>
            </a:r>
            <a:r>
              <a:rPr lang="zh-TW" altLang="en-US" sz="2200" dirty="0">
                <a:latin typeface="Amazon Ember" panose="02000000000000000000" pitchFamily="2" charset="0"/>
              </a:rPr>
              <a:t>免綁信用卡的申請方</a:t>
            </a:r>
            <a:r>
              <a:rPr lang="zh-TW" altLang="en-US" sz="2200" dirty="0" smtClean="0">
                <a:latin typeface="Amazon Ember" panose="02000000000000000000" pitchFamily="2" charset="0"/>
              </a:rPr>
              <a:t>式</a:t>
            </a:r>
            <a:r>
              <a:rPr lang="en-US" altLang="zh-TW" sz="2200" dirty="0" smtClean="0">
                <a:latin typeface="Amazon Ember" panose="02000000000000000000" pitchFamily="2" charset="0"/>
              </a:rPr>
              <a:t>:</a:t>
            </a:r>
            <a:r>
              <a:rPr lang="zh-TW" altLang="en-US" sz="2200" dirty="0" smtClean="0">
                <a:latin typeface="Amazon Ember" panose="02000000000000000000" pitchFamily="2" charset="0"/>
              </a:rPr>
              <a:t> </a:t>
            </a:r>
            <a:r>
              <a:rPr lang="en-US" altLang="zh-TW" sz="2200" dirty="0" smtClean="0">
                <a:latin typeface="Amazon Ember" panose="02000000000000000000" pitchFamily="2" charset="0"/>
              </a:rPr>
              <a:t>AWS Starter Account</a:t>
            </a:r>
            <a:r>
              <a:rPr lang="en-US" altLang="zh-TW" sz="22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altLang="zh-TW" sz="22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b</a:t>
            </a:r>
            <a:r>
              <a:rPr lang="en-US" altLang="zh-TW" sz="2200" dirty="0">
                <a:latin typeface="Amazon Ember" panose="02000000000000000000" pitchFamily="2" charset="0"/>
                <a:ea typeface="Amazon Ember" panose="02000000000000000000" pitchFamily="2" charset="0"/>
              </a:rPr>
              <a:t>.</a:t>
            </a:r>
            <a:r>
              <a:rPr lang="zh-TW" altLang="en-US" sz="2200" dirty="0">
                <a:latin typeface="Amazon Ember" panose="02000000000000000000" pitchFamily="2" charset="0"/>
              </a:rPr>
              <a:t>將一</a:t>
            </a:r>
            <a:r>
              <a:rPr lang="zh-TW" altLang="en-US" sz="2200" dirty="0" smtClean="0">
                <a:latin typeface="Amazon Ember" panose="02000000000000000000" pitchFamily="2" charset="0"/>
              </a:rPr>
              <a:t>般已</a:t>
            </a:r>
            <a:r>
              <a:rPr lang="zh-TW" altLang="en-US" sz="2200" dirty="0">
                <a:latin typeface="Amazon Ember" panose="02000000000000000000" pitchFamily="2" charset="0"/>
              </a:rPr>
              <a:t>綁好信用卡</a:t>
            </a:r>
            <a:r>
              <a:rPr lang="zh-TW" altLang="en-US" sz="2200" dirty="0" smtClean="0">
                <a:latin typeface="Amazon Ember" panose="02000000000000000000" pitchFamily="2" charset="0"/>
              </a:rPr>
              <a:t>的</a:t>
            </a:r>
            <a:r>
              <a:rPr lang="en-US" altLang="zh-TW" sz="22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AWS</a:t>
            </a:r>
            <a:r>
              <a:rPr lang="zh-TW" altLang="en-US" sz="2200" dirty="0" smtClean="0">
                <a:latin typeface="Amazon Ember" panose="02000000000000000000" pitchFamily="2" charset="0"/>
              </a:rPr>
              <a:t>帳</a:t>
            </a:r>
            <a:r>
              <a:rPr lang="zh-TW" altLang="en-US" sz="2200" dirty="0">
                <a:latin typeface="Amazon Ember" panose="02000000000000000000" pitchFamily="2" charset="0"/>
              </a:rPr>
              <a:t>號註冊</a:t>
            </a:r>
            <a:r>
              <a:rPr lang="zh-TW" altLang="en-US" sz="2200" dirty="0" smtClean="0">
                <a:latin typeface="Amazon Ember" panose="02000000000000000000" pitchFamily="2" charset="0"/>
              </a:rPr>
              <a:t>進</a:t>
            </a:r>
            <a:r>
              <a:rPr lang="en-US" altLang="zh-TW" sz="2200" dirty="0" smtClean="0">
                <a:latin typeface="Amazon Ember" panose="02000000000000000000" pitchFamily="2" charset="0"/>
              </a:rPr>
              <a:t>AWS </a:t>
            </a:r>
            <a:r>
              <a:rPr lang="en-US" altLang="zh-TW" sz="22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Educate</a:t>
            </a:r>
            <a:r>
              <a:rPr lang="zh-TW" altLang="en-US" sz="22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的</a:t>
            </a:r>
            <a:r>
              <a:rPr lang="zh-TW" altLang="en-US" sz="2200" dirty="0" smtClean="0">
                <a:latin typeface="Amazon Ember" panose="02000000000000000000" pitchFamily="2" charset="0"/>
              </a:rPr>
              <a:t>方</a:t>
            </a:r>
            <a:r>
              <a:rPr lang="zh-TW" altLang="en-US" sz="2200" dirty="0">
                <a:latin typeface="Amazon Ember" panose="02000000000000000000" pitchFamily="2" charset="0"/>
              </a:rPr>
              <a:t>案</a:t>
            </a:r>
            <a:endParaRPr lang="en-US" altLang="zh-TW" sz="2200" dirty="0"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pPr marL="0" indent="0">
              <a:buNone/>
            </a:pPr>
            <a:endParaRPr lang="en-US" altLang="zh-TW" sz="2200" dirty="0" smtClean="0"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pPr marL="0" indent="0">
              <a:buNone/>
            </a:pPr>
            <a:r>
              <a:rPr lang="en-US" altLang="zh-TW" sz="22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2</a:t>
            </a:r>
            <a:r>
              <a:rPr lang="zh-TW" altLang="en-US" sz="2200" dirty="0">
                <a:latin typeface="Amazon Ember" panose="02000000000000000000" pitchFamily="2" charset="0"/>
              </a:rPr>
              <a:t>種申請方法</a:t>
            </a:r>
            <a:r>
              <a:rPr lang="en-US" altLang="zh-TW" sz="2200" dirty="0">
                <a:latin typeface="Amazon Ember" panose="02000000000000000000" pitchFamily="2" charset="0"/>
                <a:ea typeface="Amazon Ember" panose="02000000000000000000" pitchFamily="2" charset="0"/>
              </a:rPr>
              <a:t>,</a:t>
            </a:r>
            <a:r>
              <a:rPr lang="zh-TW" altLang="en-US" sz="2200" dirty="0">
                <a:latin typeface="Amazon Ember" panose="02000000000000000000" pitchFamily="2" charset="0"/>
              </a:rPr>
              <a:t>差別在於</a:t>
            </a:r>
            <a:r>
              <a:rPr lang="en-US" altLang="zh-TW" sz="2200" dirty="0">
                <a:latin typeface="Amazon Ember" panose="02000000000000000000" pitchFamily="2" charset="0"/>
                <a:ea typeface="Amazon Ember" panose="02000000000000000000" pitchFamily="2" charset="0"/>
              </a:rPr>
              <a:t>: </a:t>
            </a:r>
          </a:p>
          <a:p>
            <a:pPr marL="0" indent="0">
              <a:buNone/>
            </a:pPr>
            <a:r>
              <a:rPr lang="en-US" altLang="zh-TW" sz="22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a. </a:t>
            </a:r>
            <a:r>
              <a:rPr lang="zh-TW" altLang="en-US" sz="2200" dirty="0" smtClean="0">
                <a:latin typeface="Amazon Ember" panose="02000000000000000000" pitchFamily="2" charset="0"/>
              </a:rPr>
              <a:t>為提</a:t>
            </a:r>
            <a:r>
              <a:rPr lang="zh-TW" altLang="en-US" sz="2200" dirty="0">
                <a:latin typeface="Amazon Ember" panose="02000000000000000000" pitchFamily="2" charset="0"/>
              </a:rPr>
              <a:t>供無信用</a:t>
            </a:r>
            <a:r>
              <a:rPr lang="zh-TW" altLang="en-US" sz="2200" dirty="0" smtClean="0">
                <a:latin typeface="Amazon Ember" panose="02000000000000000000" pitchFamily="2" charset="0"/>
              </a:rPr>
              <a:t>卡</a:t>
            </a:r>
            <a:r>
              <a:rPr lang="zh-TW" altLang="en-US" sz="2200" dirty="0">
                <a:latin typeface="Amazon Ember" panose="02000000000000000000" pitchFamily="2" charset="0"/>
              </a:rPr>
              <a:t>之</a:t>
            </a:r>
            <a:r>
              <a:rPr lang="zh-TW" altLang="en-US" sz="2200" dirty="0" smtClean="0">
                <a:latin typeface="Amazon Ember" panose="02000000000000000000" pitchFamily="2" charset="0"/>
              </a:rPr>
              <a:t>學</a:t>
            </a:r>
            <a:r>
              <a:rPr lang="zh-TW" altLang="en-US" sz="2200" dirty="0">
                <a:latin typeface="Amazon Ember" panose="02000000000000000000" pitchFamily="2" charset="0"/>
              </a:rPr>
              <a:t>生</a:t>
            </a:r>
            <a:r>
              <a:rPr lang="en-US" altLang="zh-TW" sz="2200" dirty="0">
                <a:latin typeface="Amazon Ember" panose="02000000000000000000" pitchFamily="2" charset="0"/>
                <a:ea typeface="Amazon Ember" panose="02000000000000000000" pitchFamily="2" charset="0"/>
              </a:rPr>
              <a:t>.</a:t>
            </a:r>
            <a:r>
              <a:rPr lang="zh-TW" altLang="en-US" sz="2200" dirty="0">
                <a:latin typeface="Amazon Ember" panose="02000000000000000000" pitchFamily="2" charset="0"/>
              </a:rPr>
              <a:t>教育工作者 便利申請</a:t>
            </a:r>
            <a:r>
              <a:rPr lang="en-US" altLang="zh-TW" sz="2200" dirty="0">
                <a:latin typeface="Amazon Ember" panose="02000000000000000000" pitchFamily="2" charset="0"/>
                <a:ea typeface="Amazon Ember" panose="02000000000000000000" pitchFamily="2" charset="0"/>
              </a:rPr>
              <a:t>AWS</a:t>
            </a:r>
            <a:r>
              <a:rPr lang="zh-TW" altLang="en-US" sz="2200" dirty="0">
                <a:latin typeface="Amazon Ember" panose="02000000000000000000" pitchFamily="2" charset="0"/>
              </a:rPr>
              <a:t>帳</a:t>
            </a:r>
            <a:r>
              <a:rPr lang="zh-TW" altLang="en-US" sz="2200" dirty="0" smtClean="0">
                <a:latin typeface="Amazon Ember" panose="02000000000000000000" pitchFamily="2" charset="0"/>
              </a:rPr>
              <a:t>號，</a:t>
            </a:r>
            <a:r>
              <a:rPr lang="zh-TW" altLang="en-US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</a:rPr>
              <a:t>獲得的免費額度較低，且有無法使用某些特定</a:t>
            </a:r>
            <a:r>
              <a:rPr lang="en-US" altLang="zh-TW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</a:rPr>
              <a:t>AWS</a:t>
            </a:r>
            <a:r>
              <a:rPr lang="zh-TW" altLang="en-US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</a:rPr>
              <a:t>服務</a:t>
            </a:r>
            <a:r>
              <a:rPr lang="en-US" altLang="zh-TW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  <a:ea typeface="Amazon Ember" panose="02000000000000000000" pitchFamily="2" charset="0"/>
              </a:rPr>
              <a:t>  </a:t>
            </a:r>
            <a:endParaRPr lang="en-US" altLang="zh-TW" sz="2200" b="1" dirty="0">
              <a:solidFill>
                <a:schemeClr val="accent5">
                  <a:lumMod val="60000"/>
                  <a:lumOff val="40000"/>
                </a:schemeClr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pPr marL="0" indent="0">
              <a:buNone/>
            </a:pPr>
            <a:r>
              <a:rPr lang="en-US" altLang="zh-TW" sz="2200" dirty="0">
                <a:latin typeface="Amazon Ember" panose="02000000000000000000" pitchFamily="2" charset="0"/>
                <a:ea typeface="Amazon Ember" panose="02000000000000000000" pitchFamily="2" charset="0"/>
              </a:rPr>
              <a:t>b.</a:t>
            </a:r>
            <a:r>
              <a:rPr lang="zh-TW" altLang="en-US" sz="2200" dirty="0">
                <a:latin typeface="Amazon Ember" panose="02000000000000000000" pitchFamily="2" charset="0"/>
              </a:rPr>
              <a:t> </a:t>
            </a:r>
            <a:r>
              <a:rPr lang="zh-TW" altLang="en-US" sz="2200" dirty="0" smtClean="0">
                <a:latin typeface="Amazon Ember" panose="02000000000000000000" pitchFamily="2" charset="0"/>
              </a:rPr>
              <a:t>為提</a:t>
            </a:r>
            <a:r>
              <a:rPr lang="zh-TW" altLang="en-US" sz="2200" dirty="0">
                <a:latin typeface="Amazon Ember" panose="02000000000000000000" pitchFamily="2" charset="0"/>
              </a:rPr>
              <a:t>供有信用卡</a:t>
            </a:r>
            <a:r>
              <a:rPr lang="zh-TW" altLang="en-US" sz="2200" dirty="0" smtClean="0">
                <a:latin typeface="Amazon Ember" panose="02000000000000000000" pitchFamily="2" charset="0"/>
              </a:rPr>
              <a:t>之學生</a:t>
            </a:r>
            <a:r>
              <a:rPr lang="en-US" altLang="zh-TW" sz="2200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. </a:t>
            </a:r>
            <a:r>
              <a:rPr lang="zh-TW" altLang="en-US" sz="2200" dirty="0" smtClean="0">
                <a:latin typeface="Amazon Ember" panose="02000000000000000000" pitchFamily="2" charset="0"/>
              </a:rPr>
              <a:t>教</a:t>
            </a:r>
            <a:r>
              <a:rPr lang="zh-TW" altLang="en-US" sz="2200" dirty="0">
                <a:latin typeface="Amazon Ember" panose="02000000000000000000" pitchFamily="2" charset="0"/>
              </a:rPr>
              <a:t>育工作</a:t>
            </a:r>
            <a:r>
              <a:rPr lang="zh-TW" altLang="en-US" sz="2200" dirty="0" smtClean="0">
                <a:latin typeface="Amazon Ember" panose="02000000000000000000" pitchFamily="2" charset="0"/>
              </a:rPr>
              <a:t>者</a:t>
            </a:r>
            <a:r>
              <a:rPr lang="en-US" altLang="zh-TW" sz="2200" dirty="0">
                <a:latin typeface="Amazon Ember" panose="02000000000000000000" pitchFamily="2" charset="0"/>
                <a:ea typeface="Amazon Ember" panose="02000000000000000000" pitchFamily="2" charset="0"/>
              </a:rPr>
              <a:t> </a:t>
            </a:r>
            <a:r>
              <a:rPr lang="zh-TW" alt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</a:rPr>
              <a:t>申</a:t>
            </a:r>
            <a:r>
              <a:rPr lang="zh-TW" altLang="en-US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</a:rPr>
              <a:t>請</a:t>
            </a:r>
            <a:r>
              <a:rPr lang="zh-TW" alt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</a:rPr>
              <a:t>成</a:t>
            </a:r>
            <a:r>
              <a:rPr lang="zh-TW" altLang="en-US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</a:rPr>
              <a:t>功</a:t>
            </a:r>
            <a:r>
              <a:rPr lang="zh-TW" alt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</a:rPr>
              <a:t>後</a:t>
            </a:r>
            <a:r>
              <a:rPr lang="zh-TW" altLang="en-US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</a:rPr>
              <a:t>獲</a:t>
            </a:r>
            <a:r>
              <a:rPr lang="zh-TW" altLang="en-US" sz="2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</a:rPr>
              <a:t>得較高免費額</a:t>
            </a:r>
            <a:r>
              <a:rPr lang="zh-TW" altLang="en-US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</a:rPr>
              <a:t>度，並且可以使用所有</a:t>
            </a:r>
            <a:r>
              <a:rPr lang="en-US" altLang="zh-TW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</a:rPr>
              <a:t>AWS</a:t>
            </a:r>
            <a:r>
              <a:rPr lang="zh-TW" altLang="en-US" sz="2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mazon Ember" panose="02000000000000000000" pitchFamily="2" charset="0"/>
              </a:rPr>
              <a:t>服務</a:t>
            </a:r>
            <a:endParaRPr lang="en-US" altLang="zh-TW" sz="2200" b="1" dirty="0">
              <a:solidFill>
                <a:schemeClr val="accent5">
                  <a:lumMod val="60000"/>
                  <a:lumOff val="40000"/>
                </a:schemeClr>
              </a:solidFill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13361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068" y="1656081"/>
            <a:ext cx="9570719" cy="4512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337" y="456732"/>
            <a:ext cx="11409680" cy="1147881"/>
          </a:xfrm>
        </p:spPr>
        <p:txBody>
          <a:bodyPr>
            <a:normAutofit fontScale="90000"/>
          </a:bodyPr>
          <a:lstStyle/>
          <a:p>
            <a:r>
              <a:rPr lang="zh-TW" altLang="en-US" sz="3600" b="1" dirty="0">
                <a:latin typeface="Amazon Ember" panose="02000000000000000000" pitchFamily="2" charset="0"/>
              </a:rPr>
              <a:t>四</a:t>
            </a:r>
            <a:r>
              <a:rPr lang="en-US" altLang="zh-TW" sz="3600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. </a:t>
            </a:r>
            <a:r>
              <a:rPr lang="zh-TW" altLang="en-US" sz="3600" b="1" dirty="0">
                <a:latin typeface="Amazon Ember" panose="02000000000000000000" pitchFamily="2" charset="0"/>
              </a:rPr>
              <a:t>學生 </a:t>
            </a:r>
            <a:r>
              <a:rPr lang="en-US" altLang="zh-TW" sz="3600" b="1" dirty="0">
                <a:latin typeface="Amazon Ember" panose="02000000000000000000" pitchFamily="2" charset="0"/>
                <a:ea typeface="Amazon Ember" panose="02000000000000000000" pitchFamily="2" charset="0"/>
              </a:rPr>
              <a:t>Educate </a:t>
            </a:r>
            <a:r>
              <a:rPr lang="zh-TW" altLang="en-US" sz="3600" b="1" dirty="0">
                <a:latin typeface="Amazon Ember" panose="02000000000000000000" pitchFamily="2" charset="0"/>
              </a:rPr>
              <a:t>帳號申請</a:t>
            </a:r>
            <a:r>
              <a:rPr lang="en-US" altLang="zh-TW" sz="3600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(AWS Starter Account, </a:t>
            </a:r>
            <a:r>
              <a:rPr lang="zh-TW" altLang="en-US" sz="3600" b="1" dirty="0" smtClean="0">
                <a:latin typeface="Amazon Ember" panose="02000000000000000000" pitchFamily="2" charset="0"/>
              </a:rPr>
              <a:t>免</a:t>
            </a:r>
            <a:r>
              <a:rPr lang="zh-TW" altLang="en-US" sz="3600" b="1" dirty="0">
                <a:latin typeface="Amazon Ember" panose="02000000000000000000" pitchFamily="2" charset="0"/>
              </a:rPr>
              <a:t>綁信用卡</a:t>
            </a:r>
            <a:r>
              <a:rPr lang="en-US" altLang="zh-TW" sz="3600" b="1" dirty="0">
                <a:latin typeface="Amazon Ember" panose="02000000000000000000" pitchFamily="2" charset="0"/>
                <a:ea typeface="Amazon Ember" panose="02000000000000000000" pitchFamily="2" charset="0"/>
              </a:rPr>
              <a:t>)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altLang="zh-TW" sz="2200" b="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/>
            </a:r>
            <a:br>
              <a:rPr lang="en-US" altLang="zh-TW" sz="2200" b="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</a:br>
            <a:r>
              <a:rPr lang="en-US" altLang="zh-TW" sz="2200" b="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1.</a:t>
            </a:r>
            <a:r>
              <a:rPr lang="zh-TW" altLang="en-US" sz="2200" b="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進到</a:t>
            </a:r>
            <a:r>
              <a:rPr lang="en-US" altLang="zh-TW" sz="2200" b="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AWS Educate </a:t>
            </a:r>
            <a:r>
              <a:rPr lang="zh-TW" altLang="en-US" sz="2200" b="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網址 ：</a:t>
            </a:r>
            <a:r>
              <a:rPr lang="en-US" altLang="zh-TW" sz="2200" b="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https://aws.amazon.com/tw/education/awseducate/</a:t>
            </a:r>
            <a:endParaRPr lang="en-US" sz="2200" b="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39138" y="4368800"/>
            <a:ext cx="2606541" cy="3016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59" y="4471735"/>
            <a:ext cx="596900" cy="91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6967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852834" y="2055813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學生點選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Student</a:t>
            </a:r>
            <a:endParaRPr kumimoji="1" lang="zh-TW" altLang="en-US" sz="20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74289" y="2055813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老師點選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Educator</a:t>
            </a:r>
            <a:endParaRPr kumimoji="1" lang="zh-TW" altLang="en-US" sz="20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" y="0"/>
            <a:ext cx="12176967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51743" y="2524867"/>
            <a:ext cx="3822700" cy="6731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55" y="2829379"/>
            <a:ext cx="596900" cy="91784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852834" y="2055813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學生點選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Student</a:t>
            </a:r>
            <a:endParaRPr kumimoji="1" lang="zh-TW" altLang="en-US" sz="20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074289" y="2055813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老師點選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Educator</a:t>
            </a:r>
            <a:endParaRPr kumimoji="1" lang="zh-TW" altLang="en-US" sz="20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61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75692" y="230188"/>
            <a:ext cx="3394863" cy="523220"/>
          </a:xfrm>
          <a:prstGeom prst="rect">
            <a:avLst/>
          </a:prstGeom>
          <a:solidFill>
            <a:schemeClr val="bg1">
              <a:lumMod val="65000"/>
              <a:alpha val="9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Student</a:t>
            </a:r>
            <a:r>
              <a:rPr kumimoji="1" lang="zh-TW" altLang="en-US" sz="2800" b="1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申請頁面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7700604" y="4276499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需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填</a:t>
            </a:r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寫 </a:t>
            </a:r>
            <a:r>
              <a:rPr kumimoji="1" lang="zh-TW" altLang="en-US" sz="2000" b="1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學校的</a:t>
            </a:r>
            <a:r>
              <a:rPr kumimoji="1" lang="en-US" altLang="zh-TW" sz="2000" b="1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email</a:t>
            </a:r>
            <a:endParaRPr kumimoji="1" lang="zh-TW" altLang="en-US" sz="2000" b="1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452196" y="3659770"/>
            <a:ext cx="2917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大一與大二學生</a:t>
            </a:r>
            <a:r>
              <a:rPr kumimoji="1" lang="en-US" altLang="zh-TW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:</a:t>
            </a:r>
            <a:r>
              <a:rPr kumimoji="1" lang="zh-TW" altLang="en-US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</a:t>
            </a:r>
            <a:r>
              <a:rPr kumimoji="1" lang="en-US" altLang="zh-TW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Undergraduate-Intro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大三與大四學生</a:t>
            </a:r>
            <a:r>
              <a:rPr kumimoji="1" lang="en-US" altLang="zh-TW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:</a:t>
            </a:r>
            <a:r>
              <a:rPr kumimoji="1" lang="zh-TW" altLang="en-US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</a:t>
            </a:r>
            <a:r>
              <a:rPr kumimoji="1" lang="en-US" altLang="zh-TW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Undergraduate-</a:t>
            </a:r>
            <a:r>
              <a:rPr kumimoji="1" lang="en-US" altLang="zh-TW" dirty="0" err="1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Adv</a:t>
            </a:r>
            <a:r>
              <a:rPr kumimoji="1" lang="en-US" altLang="zh-TW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Courses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148707" y="5434329"/>
            <a:ext cx="520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點選畢業年份與月</a:t>
            </a:r>
            <a:r>
              <a:rPr kumimoji="1" lang="zh-TW" altLang="en-US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份，學生如已畢業則不得申請</a:t>
            </a:r>
            <a:endParaRPr kumimoji="1" lang="zh-TW" altLang="en-US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cxnSp>
        <p:nvCxnSpPr>
          <p:cNvPr id="12" name="直線箭頭接點 11"/>
          <p:cNvCxnSpPr/>
          <p:nvPr/>
        </p:nvCxnSpPr>
        <p:spPr>
          <a:xfrm flipH="1">
            <a:off x="2815771" y="5268686"/>
            <a:ext cx="721059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01774" y="5100778"/>
            <a:ext cx="2613997" cy="3658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452196" y="5357380"/>
            <a:ext cx="291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zh-TW" altLang="en-US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研究生：</a:t>
            </a:r>
            <a:r>
              <a:rPr kumimoji="1" lang="en-US" altLang="zh-TW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Graduate</a:t>
            </a:r>
            <a:endParaRPr kumimoji="1" lang="zh-TW" altLang="en-US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932832" y="5899375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不必填寫</a:t>
            </a:r>
          </a:p>
        </p:txBody>
      </p:sp>
      <p:cxnSp>
        <p:nvCxnSpPr>
          <p:cNvPr id="16" name="直線箭頭接點 15"/>
          <p:cNvCxnSpPr/>
          <p:nvPr/>
        </p:nvCxnSpPr>
        <p:spPr>
          <a:xfrm flipH="1">
            <a:off x="7469669" y="6122941"/>
            <a:ext cx="367167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032263" y="5899375"/>
            <a:ext cx="1282938" cy="3115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813" y="-20659"/>
            <a:ext cx="9844216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14285" y="776973"/>
            <a:ext cx="5529943" cy="209830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344229" y="859155"/>
            <a:ext cx="3733800" cy="461665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選擇一：綁定信用卡申請</a:t>
            </a:r>
          </a:p>
        </p:txBody>
      </p:sp>
      <p:sp>
        <p:nvSpPr>
          <p:cNvPr id="10" name="矩形 9"/>
          <p:cNvSpPr/>
          <p:nvPr/>
        </p:nvSpPr>
        <p:spPr>
          <a:xfrm>
            <a:off x="2084672" y="2981754"/>
            <a:ext cx="5529943" cy="265704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762099" y="3373652"/>
            <a:ext cx="4233256" cy="461665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2400" b="1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選擇二：無須綁定</a:t>
            </a:r>
            <a:r>
              <a:rPr kumimoji="1" lang="zh-TW" altLang="en-US" sz="2400" b="1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信用卡申請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7614615" y="1486287"/>
            <a:ext cx="4110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需先至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AWS</a:t>
            </a:r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申請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12</a:t>
            </a:r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位數字帳號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:</a:t>
            </a:r>
          </a:p>
          <a:p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https://</a:t>
            </a:r>
            <a:r>
              <a:rPr kumimoji="1" lang="en-US" altLang="zh-TW" sz="2000" dirty="0" err="1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portal.aws.amazon.com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/billing/signup#/start</a:t>
            </a:r>
            <a:endParaRPr kumimoji="1" lang="zh-TW" altLang="en-US" sz="20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885002" y="4030907"/>
            <a:ext cx="4110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補助額度相對較少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545465" y="3132932"/>
            <a:ext cx="464457" cy="834571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06911" y="3983515"/>
            <a:ext cx="677108" cy="2627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4"/>
                </a:solidFill>
              </a:rPr>
              <a:t>請點選 選擇二</a:t>
            </a:r>
            <a:endParaRPr lang="en-U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44" y="437897"/>
            <a:ext cx="8680263" cy="5854525"/>
          </a:xfrm>
          <a:prstGeom prst="rect">
            <a:avLst/>
          </a:prstGeom>
        </p:spPr>
      </p:pic>
      <p:sp>
        <p:nvSpPr>
          <p:cNvPr id="3" name="文字方塊 7"/>
          <p:cNvSpPr txBox="1"/>
          <p:nvPr/>
        </p:nvSpPr>
        <p:spPr>
          <a:xfrm>
            <a:off x="6711195" y="5215204"/>
            <a:ext cx="6425836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32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須至學校</a:t>
            </a:r>
            <a:r>
              <a:rPr kumimoji="1" lang="en-US" altLang="zh-TW" sz="32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email</a:t>
            </a:r>
            <a:r>
              <a:rPr kumimoji="1" lang="zh-TW" altLang="en-US" sz="32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信箱完成認證</a:t>
            </a:r>
          </a:p>
          <a:p>
            <a:r>
              <a:rPr kumimoji="1" lang="zh-TW" altLang="en-US" sz="32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才算申請完成喔！</a:t>
            </a:r>
          </a:p>
        </p:txBody>
      </p:sp>
    </p:spTree>
    <p:extLst>
      <p:ext uri="{BB962C8B-B14F-4D97-AF65-F5344CB8AC3E}">
        <p14:creationId xmlns:p14="http://schemas.microsoft.com/office/powerpoint/2010/main" val="2221946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45572" y="63070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Email 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認證範例</a:t>
            </a:r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-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步驟一</a:t>
            </a:r>
            <a:endParaRPr kumimoji="1" lang="zh-TW" altLang="en-US" b="1" dirty="0">
              <a:latin typeface="Amazon Ember" panose="02000000000000000000" pitchFamily="2" charset="0"/>
            </a:endParaRPr>
          </a:p>
        </p:txBody>
      </p:sp>
      <p:pic>
        <p:nvPicPr>
          <p:cNvPr id="3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012" y="944238"/>
            <a:ext cx="5740400" cy="698500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32" y="2938241"/>
            <a:ext cx="11292550" cy="3280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C0A9CEDD-230A-4765-A2FA-96518AB95C31}"/>
              </a:ext>
            </a:extLst>
          </p:cNvPr>
          <p:cNvSpPr txBox="1">
            <a:spLocks/>
          </p:cNvSpPr>
          <p:nvPr/>
        </p:nvSpPr>
        <p:spPr>
          <a:xfrm>
            <a:off x="510732" y="2071378"/>
            <a:ext cx="10515600" cy="5782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ea1ChtPeriod"/>
            </a:pPr>
            <a:r>
              <a:rPr lang="en-US" altLang="zh-TW" sz="2400" smtClean="0"/>
              <a:t>Email </a:t>
            </a:r>
            <a:r>
              <a:rPr lang="zh-TW" altLang="en-US" sz="2400" smtClean="0"/>
              <a:t>信箱將收到</a:t>
            </a:r>
            <a:r>
              <a:rPr lang="en-US" altLang="zh-TW" sz="2400" smtClean="0"/>
              <a:t>AWS</a:t>
            </a:r>
            <a:r>
              <a:rPr lang="zh-TW" altLang="en-US" sz="2400" smtClean="0"/>
              <a:t>發出的認證要求信</a:t>
            </a:r>
            <a:endParaRPr lang="en-US" altLang="zh-TW" sz="2400" dirty="0"/>
          </a:p>
        </p:txBody>
      </p:sp>
      <p:sp>
        <p:nvSpPr>
          <p:cNvPr id="6" name="文字方塊 19"/>
          <p:cNvSpPr txBox="1"/>
          <p:nvPr/>
        </p:nvSpPr>
        <p:spPr>
          <a:xfrm>
            <a:off x="5961466" y="5111097"/>
            <a:ext cx="642583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點選網址後 完成認證</a:t>
            </a:r>
          </a:p>
        </p:txBody>
      </p:sp>
    </p:spTree>
    <p:extLst>
      <p:ext uri="{BB962C8B-B14F-4D97-AF65-F5344CB8AC3E}">
        <p14:creationId xmlns:p14="http://schemas.microsoft.com/office/powerpoint/2010/main" val="471310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5907"/>
            <a:ext cx="12192000" cy="2865849"/>
          </a:xfrm>
          <a:prstGeom prst="rect">
            <a:avLst/>
          </a:prstGeo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A9CEDD-230A-4765-A2FA-96518AB95C31}"/>
              </a:ext>
            </a:extLst>
          </p:cNvPr>
          <p:cNvSpPr txBox="1">
            <a:spLocks/>
          </p:cNvSpPr>
          <p:nvPr/>
        </p:nvSpPr>
        <p:spPr>
          <a:xfrm>
            <a:off x="456105" y="1904042"/>
            <a:ext cx="10515600" cy="9467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ea1ChtPeriod"/>
            </a:pPr>
            <a:r>
              <a:rPr lang="en-US" altLang="zh-TW" sz="2400" smtClean="0"/>
              <a:t>Email </a:t>
            </a:r>
            <a:r>
              <a:rPr lang="zh-TW" altLang="en-US" sz="2400" smtClean="0"/>
              <a:t>信箱將再收到</a:t>
            </a:r>
            <a:r>
              <a:rPr lang="en-US" altLang="zh-TW" sz="2400" smtClean="0"/>
              <a:t>AWS</a:t>
            </a:r>
            <a:r>
              <a:rPr lang="zh-TW" altLang="en-US" sz="2400" smtClean="0"/>
              <a:t>發出的信，代表已順利完成認證。</a:t>
            </a:r>
          </a:p>
          <a:p>
            <a:pPr marL="514350" indent="-514350">
              <a:buFont typeface="Arial" panose="020B0604020202020204" pitchFamily="34" charset="0"/>
              <a:buAutoNum type="ea1ChtPeriod"/>
            </a:pPr>
            <a:r>
              <a:rPr lang="en-US" altLang="zh-TW" sz="2400" smtClean="0"/>
              <a:t>AWS</a:t>
            </a:r>
            <a:r>
              <a:rPr lang="zh-TW" altLang="en-US" sz="2400" smtClean="0"/>
              <a:t>將開始審查您的帳號，約三天左右會收到審查結果的信件。</a:t>
            </a:r>
          </a:p>
          <a:p>
            <a:pPr marL="514350" indent="-514350">
              <a:buFont typeface="Arial" panose="020B0604020202020204" pitchFamily="34" charset="0"/>
              <a:buAutoNum type="ea1ChtPeriod"/>
            </a:pPr>
            <a:endParaRPr lang="en-US" altLang="zh-TW" sz="2400" dirty="0"/>
          </a:p>
        </p:txBody>
      </p:sp>
      <p:pic>
        <p:nvPicPr>
          <p:cNvPr id="4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438" y="543244"/>
            <a:ext cx="5054600" cy="673100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32509" y="66867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Email 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認證範例</a:t>
            </a:r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-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步驟二</a:t>
            </a:r>
            <a:endParaRPr kumimoji="1" lang="zh-TW" altLang="en-US" b="1" dirty="0">
              <a:latin typeface="Amazon Emb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997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>
            <a:extLst>
              <a:ext uri="{FF2B5EF4-FFF2-40B4-BE49-F238E27FC236}">
                <a16:creationId xmlns:a16="http://schemas.microsoft.com/office/drawing/2014/main" id="{C0A9CEDD-230A-4765-A2FA-96518AB95C31}"/>
              </a:ext>
            </a:extLst>
          </p:cNvPr>
          <p:cNvSpPr txBox="1">
            <a:spLocks/>
          </p:cNvSpPr>
          <p:nvPr/>
        </p:nvSpPr>
        <p:spPr>
          <a:xfrm>
            <a:off x="332509" y="1771822"/>
            <a:ext cx="10515600" cy="4927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ea1ChtPeriod"/>
            </a:pPr>
            <a:r>
              <a:rPr lang="zh-TW" altLang="en-US" sz="2400" smtClean="0"/>
              <a:t>認證約三天後會收到</a:t>
            </a:r>
            <a:r>
              <a:rPr lang="en-US" altLang="zh-TW" sz="2400" smtClean="0"/>
              <a:t>AWS</a:t>
            </a:r>
            <a:r>
              <a:rPr lang="zh-TW" altLang="en-US" sz="2400" smtClean="0"/>
              <a:t>的認證通過信，您將可以領取</a:t>
            </a:r>
            <a:r>
              <a:rPr lang="en-US" altLang="zh-TW" sz="2400" smtClean="0"/>
              <a:t>credit</a:t>
            </a:r>
            <a:r>
              <a:rPr lang="zh-TW" altLang="en-US" sz="2400" smtClean="0"/>
              <a:t> </a:t>
            </a:r>
            <a:endParaRPr lang="zh-TW" altLang="en-US" sz="2400" dirty="0"/>
          </a:p>
        </p:txBody>
      </p:sp>
      <p:pic>
        <p:nvPicPr>
          <p:cNvPr id="3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454" y="2490531"/>
            <a:ext cx="7692261" cy="3693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376" y="610229"/>
            <a:ext cx="4546600" cy="635000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字方塊 6"/>
          <p:cNvSpPr txBox="1"/>
          <p:nvPr/>
        </p:nvSpPr>
        <p:spPr>
          <a:xfrm>
            <a:off x="426429" y="3619064"/>
            <a:ext cx="642583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240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點選設定你的帳號密碼</a:t>
            </a:r>
            <a:endParaRPr kumimoji="1" lang="zh-TW" altLang="en-US" sz="24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cxnSp>
        <p:nvCxnSpPr>
          <p:cNvPr id="6" name="直線箭頭接點 3"/>
          <p:cNvCxnSpPr/>
          <p:nvPr/>
        </p:nvCxnSpPr>
        <p:spPr>
          <a:xfrm>
            <a:off x="3668751" y="3824868"/>
            <a:ext cx="568712" cy="46784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標題 1"/>
          <p:cNvSpPr txBox="1">
            <a:spLocks/>
          </p:cNvSpPr>
          <p:nvPr/>
        </p:nvSpPr>
        <p:spPr>
          <a:xfrm>
            <a:off x="332509" y="58244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Email 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認證範例</a:t>
            </a:r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-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步驟三</a:t>
            </a:r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-1</a:t>
            </a:r>
            <a:endParaRPr kumimoji="1" lang="zh-TW" altLang="en-US" b="1" dirty="0">
              <a:latin typeface="Amazon Emb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07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229" y="1501059"/>
            <a:ext cx="5437885" cy="5267488"/>
          </a:xfrm>
          <a:prstGeom prst="rect">
            <a:avLst/>
          </a:prstGeom>
        </p:spPr>
      </p:pic>
      <p:sp>
        <p:nvSpPr>
          <p:cNvPr id="3" name="文字方塊 8"/>
          <p:cNvSpPr txBox="1"/>
          <p:nvPr/>
        </p:nvSpPr>
        <p:spPr>
          <a:xfrm>
            <a:off x="114195" y="3164315"/>
            <a:ext cx="3387288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kumimoji="1" lang="en-US" altLang="zh-TW" sz="24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  <a:p>
            <a:r>
              <a:rPr kumimoji="1" lang="zh-TW" altLang="en-US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設定完成後</a:t>
            </a:r>
            <a:endParaRPr kumimoji="1" lang="en-US" altLang="zh-TW" sz="24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  <a:p>
            <a:r>
              <a:rPr kumimoji="1" lang="zh-TW" altLang="en-US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未來登入</a:t>
            </a:r>
            <a:r>
              <a:rPr kumimoji="1" lang="en-US" altLang="zh-TW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AWS Educate</a:t>
            </a:r>
            <a:endParaRPr kumimoji="1" lang="zh-TW" altLang="en-US" sz="24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  <a:p>
            <a:r>
              <a:rPr kumimoji="1" lang="zh-TW" altLang="en-US" sz="24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將使用此組帳號密碼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257EC4D-4C5D-4ECA-BE1D-41B9DA16781E}"/>
              </a:ext>
            </a:extLst>
          </p:cNvPr>
          <p:cNvSpPr txBox="1">
            <a:spLocks/>
          </p:cNvSpPr>
          <p:nvPr/>
        </p:nvSpPr>
        <p:spPr>
          <a:xfrm>
            <a:off x="332509" y="264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0404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kumimoji="1" lang="en-US" altLang="zh-TW" dirty="0">
                <a:latin typeface="Amazon Ember" panose="02000000000000000000" pitchFamily="2" charset="0"/>
                <a:ea typeface="Amazon Ember" panose="02000000000000000000" pitchFamily="2" charset="0"/>
              </a:rPr>
              <a:t>Email </a:t>
            </a:r>
            <a:r>
              <a:rPr kumimoji="1" lang="zh-TW" altLang="en-US" dirty="0">
                <a:latin typeface="Amazon Ember" panose="02000000000000000000" pitchFamily="2" charset="0"/>
              </a:rPr>
              <a:t>認證範例</a:t>
            </a:r>
            <a:r>
              <a:rPr kumimoji="1" lang="en-US" altLang="zh-TW" dirty="0">
                <a:latin typeface="Amazon Ember" panose="02000000000000000000" pitchFamily="2" charset="0"/>
                <a:ea typeface="Amazon Ember" panose="02000000000000000000" pitchFamily="2" charset="0"/>
              </a:rPr>
              <a:t>-</a:t>
            </a:r>
            <a:r>
              <a:rPr kumimoji="1" lang="zh-TW" altLang="en-US" dirty="0">
                <a:latin typeface="Amazon Ember" panose="02000000000000000000" pitchFamily="2" charset="0"/>
              </a:rPr>
              <a:t>步驟三</a:t>
            </a:r>
            <a:r>
              <a:rPr kumimoji="1" lang="en-US" altLang="zh-TW" dirty="0">
                <a:latin typeface="Amazon Ember" panose="02000000000000000000" pitchFamily="2" charset="0"/>
                <a:ea typeface="Amazon Ember" panose="02000000000000000000" pitchFamily="2" charset="0"/>
              </a:rPr>
              <a:t>-2</a:t>
            </a:r>
            <a:endParaRPr kumimoji="1" lang="zh-TW" altLang="en-US" dirty="0">
              <a:latin typeface="Amazon Emb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3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3B96C5-2A34-4506-81F6-4FC36A3550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51088" y="1314450"/>
            <a:ext cx="9840912" cy="1416050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latin typeface="Amazon Ember" panose="02000000000000000000" pitchFamily="2" charset="0"/>
              </a:rPr>
              <a:t>二</a:t>
            </a:r>
            <a:r>
              <a:rPr lang="en-US" altLang="zh-TW" sz="4000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.</a:t>
            </a:r>
            <a:r>
              <a:rPr lang="zh-TW" altLang="en-US" sz="4000" b="1" dirty="0">
                <a:latin typeface="Amazon Ember" panose="02000000000000000000" pitchFamily="2" charset="0"/>
              </a:rPr>
              <a:t>教育工作者</a:t>
            </a:r>
            <a:r>
              <a:rPr lang="en-US" altLang="zh-TW" sz="4000" b="1" dirty="0">
                <a:latin typeface="Amazon Ember" panose="02000000000000000000" pitchFamily="2" charset="0"/>
                <a:ea typeface="Amazon Ember" panose="02000000000000000000" pitchFamily="2" charset="0"/>
              </a:rPr>
              <a:t>(</a:t>
            </a:r>
            <a:r>
              <a:rPr lang="zh-TW" altLang="en-US" sz="4000" b="1" dirty="0">
                <a:latin typeface="Amazon Ember" panose="02000000000000000000" pitchFamily="2" charset="0"/>
              </a:rPr>
              <a:t>老師</a:t>
            </a:r>
            <a:r>
              <a:rPr lang="en-US" altLang="zh-TW" sz="4000" b="1" dirty="0">
                <a:latin typeface="Amazon Ember" panose="02000000000000000000" pitchFamily="2" charset="0"/>
                <a:ea typeface="Amazon Ember" panose="02000000000000000000" pitchFamily="2" charset="0"/>
              </a:rPr>
              <a:t>.</a:t>
            </a:r>
            <a:r>
              <a:rPr lang="zh-TW" altLang="en-US" sz="4000" b="1" dirty="0">
                <a:latin typeface="Amazon Ember" panose="02000000000000000000" pitchFamily="2" charset="0"/>
              </a:rPr>
              <a:t>教職員</a:t>
            </a:r>
            <a:r>
              <a:rPr lang="en-US" altLang="zh-TW" sz="4000" b="1" dirty="0">
                <a:latin typeface="Amazon Ember" panose="02000000000000000000" pitchFamily="2" charset="0"/>
                <a:ea typeface="Amazon Ember" panose="02000000000000000000" pitchFamily="2" charset="0"/>
              </a:rPr>
              <a:t>) educate</a:t>
            </a:r>
            <a:r>
              <a:rPr lang="zh-TW" altLang="en-US" sz="4000" b="1" dirty="0">
                <a:latin typeface="Amazon Ember" panose="02000000000000000000" pitchFamily="2" charset="0"/>
              </a:rPr>
              <a:t>帳號申</a:t>
            </a:r>
            <a:r>
              <a:rPr lang="zh-TW" altLang="en-US" sz="4000" b="1" dirty="0" smtClean="0">
                <a:latin typeface="Amazon Ember" panose="02000000000000000000" pitchFamily="2" charset="0"/>
              </a:rPr>
              <a:t>請</a:t>
            </a:r>
            <a:r>
              <a:rPr lang="en-US" altLang="zh-TW" sz="4000" b="1" dirty="0">
                <a:latin typeface="Amazon Ember" panose="02000000000000000000" pitchFamily="2" charset="0"/>
                <a:ea typeface="Amazon Ember" panose="02000000000000000000" pitchFamily="2" charset="0"/>
              </a:rPr>
              <a:t> </a:t>
            </a:r>
            <a:r>
              <a:rPr lang="en-US" altLang="zh-TW" sz="4000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(</a:t>
            </a:r>
            <a:r>
              <a:rPr lang="zh-TW" altLang="en-US" sz="4000" b="1" dirty="0">
                <a:latin typeface="Amazon Ember" panose="02000000000000000000" pitchFamily="2" charset="0"/>
              </a:rPr>
              <a:t>免綁信用卡</a:t>
            </a:r>
            <a:r>
              <a:rPr lang="en-US" altLang="zh-TW" sz="4000" b="1" dirty="0">
                <a:latin typeface="Amazon Ember" panose="02000000000000000000" pitchFamily="2" charset="0"/>
                <a:ea typeface="Amazon Ember" panose="02000000000000000000" pitchFamily="2" charset="0"/>
              </a:rPr>
              <a:t>)</a:t>
            </a: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4000" dirty="0"/>
              <a:t/>
            </a:r>
            <a:br>
              <a:rPr lang="en-US" altLang="zh-TW" sz="4000" dirty="0"/>
            </a:br>
            <a:r>
              <a:rPr lang="en-US" altLang="zh-TW" sz="3200" dirty="0"/>
              <a:t/>
            </a:r>
            <a:br>
              <a:rPr lang="en-US" altLang="zh-TW" sz="3200" dirty="0"/>
            </a:br>
            <a:endParaRPr lang="zh-TW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83324" y="3082834"/>
            <a:ext cx="9625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進</a:t>
            </a:r>
            <a:r>
              <a:rPr lang="zh-TW" altLang="en-US" sz="3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到</a:t>
            </a:r>
            <a:r>
              <a:rPr lang="en-US" altLang="zh-TW" sz="3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AWS Educate </a:t>
            </a:r>
            <a:r>
              <a:rPr lang="zh-TW" altLang="en-US" sz="3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網址 </a:t>
            </a:r>
            <a:r>
              <a:rPr lang="zh-TW" altLang="en-US" sz="30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：</a:t>
            </a:r>
            <a:endParaRPr lang="en-US" altLang="zh-TW" sz="30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  <a:p>
            <a:pPr algn="ctr"/>
            <a:r>
              <a:rPr lang="en-US" altLang="zh-TW" sz="30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hlinkClick r:id="rId2"/>
              </a:rPr>
              <a:t>https</a:t>
            </a:r>
            <a:r>
              <a:rPr lang="en-US" altLang="zh-TW" sz="3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  <a:hlinkClick r:id="rId2"/>
              </a:rPr>
              <a:t>://aws.amazon.com/tw/education/awseducate/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242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0634" y="838291"/>
            <a:ext cx="10515600" cy="132556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latin typeface="Amazon Ember" panose="02000000000000000000" pitchFamily="2" charset="0"/>
              </a:rPr>
              <a:t>五</a:t>
            </a:r>
            <a:r>
              <a:rPr lang="en-US" altLang="zh-TW" sz="4000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. </a:t>
            </a:r>
            <a:r>
              <a:rPr lang="zh-TW" altLang="en-US" sz="4000" b="1" dirty="0" smtClean="0">
                <a:latin typeface="Amazon Ember" panose="02000000000000000000" pitchFamily="2" charset="0"/>
              </a:rPr>
              <a:t>學生 </a:t>
            </a:r>
            <a:r>
              <a:rPr lang="en-US" altLang="zh-TW" sz="4000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Educate </a:t>
            </a:r>
            <a:r>
              <a:rPr lang="zh-TW" altLang="en-US" sz="4000" b="1" dirty="0" smtClean="0">
                <a:latin typeface="Amazon Ember" panose="02000000000000000000" pitchFamily="2" charset="0"/>
              </a:rPr>
              <a:t>帳號申請</a:t>
            </a:r>
            <a:r>
              <a:rPr lang="en-US" altLang="zh-TW" sz="4000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(AWS Account, </a:t>
            </a:r>
            <a:r>
              <a:rPr lang="zh-TW" altLang="en-US" sz="4000" b="1" dirty="0" smtClean="0">
                <a:latin typeface="Amazon Ember" panose="02000000000000000000" pitchFamily="2" charset="0"/>
              </a:rPr>
              <a:t>需綁信用卡</a:t>
            </a:r>
            <a:r>
              <a:rPr lang="en-US" altLang="zh-TW" sz="4000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)</a:t>
            </a:r>
            <a:r>
              <a:rPr lang="en-US" altLang="zh-TW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/>
            </a:r>
            <a:br>
              <a:rPr lang="en-US" altLang="zh-TW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</a:b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53589" y="3187337"/>
            <a:ext cx="98363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進</a:t>
            </a:r>
            <a:r>
              <a:rPr lang="zh-TW" altLang="en-US" sz="3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到</a:t>
            </a:r>
            <a:r>
              <a:rPr lang="en-US" altLang="zh-TW" sz="3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AWS Educate </a:t>
            </a:r>
            <a:r>
              <a:rPr lang="zh-TW" altLang="en-US" sz="3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網址 </a:t>
            </a:r>
            <a:r>
              <a:rPr lang="zh-TW" altLang="en-US" sz="30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：</a:t>
            </a:r>
            <a:endParaRPr lang="en-US" altLang="zh-TW" sz="3000" dirty="0" smtClean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  <a:p>
            <a:pPr algn="ctr"/>
            <a:r>
              <a:rPr lang="en-US" altLang="zh-TW" sz="30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https</a:t>
            </a:r>
            <a:r>
              <a:rPr lang="en-US" altLang="zh-TW" sz="3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://aws.amazon.com/tw/education/awseducate/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3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068" y="1656081"/>
            <a:ext cx="9570719" cy="4512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20538"/>
            <a:ext cx="10993120" cy="1147881"/>
          </a:xfrm>
        </p:spPr>
        <p:txBody>
          <a:bodyPr>
            <a:normAutofit fontScale="90000"/>
          </a:bodyPr>
          <a:lstStyle/>
          <a:p>
            <a:r>
              <a:rPr lang="zh-TW" altLang="en-US" sz="3600" dirty="0" smtClean="0"/>
              <a:t>五</a:t>
            </a:r>
            <a:r>
              <a:rPr lang="en-US" altLang="zh-TW" sz="3600" dirty="0" smtClean="0"/>
              <a:t>. </a:t>
            </a:r>
            <a:r>
              <a:rPr lang="zh-TW" altLang="en-US" sz="3600" dirty="0"/>
              <a:t>學生 </a:t>
            </a:r>
            <a:r>
              <a:rPr lang="en-US" altLang="zh-TW" sz="3600" dirty="0"/>
              <a:t>Educate </a:t>
            </a:r>
            <a:r>
              <a:rPr lang="zh-TW" altLang="en-US" sz="3600" dirty="0"/>
              <a:t>帳號申請</a:t>
            </a:r>
            <a:r>
              <a:rPr lang="en-US" altLang="zh-TW" sz="3600" dirty="0" smtClean="0"/>
              <a:t>(AWS Account, </a:t>
            </a:r>
            <a:r>
              <a:rPr lang="zh-TW" altLang="en-US" sz="3600" dirty="0"/>
              <a:t>需</a:t>
            </a:r>
            <a:r>
              <a:rPr lang="zh-TW" altLang="en-US" sz="3600" dirty="0" smtClean="0"/>
              <a:t>綁</a:t>
            </a:r>
            <a:r>
              <a:rPr lang="zh-TW" altLang="en-US" sz="3600" dirty="0"/>
              <a:t>信用卡</a:t>
            </a:r>
            <a:r>
              <a:rPr lang="en-US" altLang="zh-TW" sz="3600" dirty="0"/>
              <a:t>)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en-US" altLang="zh-TW" sz="2800" b="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/>
            </a:r>
            <a:br>
              <a:rPr lang="en-US" altLang="zh-TW" sz="2800" b="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</a:br>
            <a:r>
              <a:rPr lang="en-US" altLang="zh-TW" sz="2800" b="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1.</a:t>
            </a:r>
            <a:r>
              <a:rPr lang="zh-TW" altLang="en-US" sz="2800" b="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進到</a:t>
            </a:r>
            <a:r>
              <a:rPr lang="en-US" altLang="zh-TW" sz="2800" b="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AWS Educate </a:t>
            </a:r>
            <a:r>
              <a:rPr lang="zh-TW" altLang="en-US" sz="2800" b="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網址 ：</a:t>
            </a:r>
            <a:r>
              <a:rPr lang="en-US" altLang="zh-TW" sz="2800" b="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https://aws.amazon.com/tw/education/awseducate/</a:t>
            </a:r>
            <a:endParaRPr lang="en-US" sz="2800" b="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39138" y="4368800"/>
            <a:ext cx="2606541" cy="3016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59" y="4471735"/>
            <a:ext cx="596900" cy="91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6967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852834" y="2055813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學生點選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 Student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74289" y="2055813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老師點選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 Educator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" y="0"/>
            <a:ext cx="12176967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51743" y="2524867"/>
            <a:ext cx="3822700" cy="6731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55" y="2829379"/>
            <a:ext cx="596900" cy="91784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852834" y="2055813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學生點選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 Student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074289" y="2055813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老師點選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 Educator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61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75692" y="230188"/>
            <a:ext cx="3394863" cy="523220"/>
          </a:xfrm>
          <a:prstGeom prst="rect">
            <a:avLst/>
          </a:prstGeom>
          <a:solidFill>
            <a:schemeClr val="bg1">
              <a:lumMod val="65000"/>
              <a:alpha val="9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Student</a:t>
            </a:r>
            <a:r>
              <a:rPr kumimoji="1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 申請頁面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7700604" y="4276499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需</a:t>
            </a:r>
            <a:r>
              <a:rPr kumimoji="1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填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寫 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學校的</a:t>
            </a:r>
            <a:r>
              <a: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email</a:t>
            </a:r>
            <a:endParaRPr kumimoji="1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452196" y="3659770"/>
            <a:ext cx="2917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大一與大二學生</a:t>
            </a:r>
            <a:r>
              <a:rPr kumimoji="1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:</a:t>
            </a:r>
            <a:r>
              <a:rPr kumimoji="1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 </a:t>
            </a:r>
            <a:r>
              <a:rPr kumimoji="1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Undergraduate-Intro Courses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大三與大四學生</a:t>
            </a:r>
            <a:r>
              <a:rPr kumimoji="1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:</a:t>
            </a:r>
            <a:r>
              <a:rPr kumimoji="1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 </a:t>
            </a:r>
            <a:r>
              <a:rPr kumimoji="1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Undergraduate-</a:t>
            </a:r>
            <a:r>
              <a:rPr kumimoji="1" lang="en-US" altLang="zh-TW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Adv</a:t>
            </a:r>
            <a:r>
              <a:rPr kumimoji="1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 Courses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6148707" y="5434329"/>
            <a:ext cx="520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點選畢業年份與月</a:t>
            </a:r>
            <a:r>
              <a:rPr kumimoji="1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份，學生如已畢業則不得申請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cxnSp>
        <p:nvCxnSpPr>
          <p:cNvPr id="12" name="直線箭頭接點 11"/>
          <p:cNvCxnSpPr/>
          <p:nvPr/>
        </p:nvCxnSpPr>
        <p:spPr>
          <a:xfrm flipH="1">
            <a:off x="2815771" y="5268686"/>
            <a:ext cx="721059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01774" y="5100778"/>
            <a:ext cx="2613997" cy="3658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452196" y="5357380"/>
            <a:ext cx="2917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研究生：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Graduate</a:t>
            </a:r>
            <a:endParaRPr kumimoji="1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932832" y="5899375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不必填寫</a:t>
            </a:r>
          </a:p>
        </p:txBody>
      </p:sp>
      <p:cxnSp>
        <p:nvCxnSpPr>
          <p:cNvPr id="16" name="直線箭頭接點 15"/>
          <p:cNvCxnSpPr/>
          <p:nvPr/>
        </p:nvCxnSpPr>
        <p:spPr>
          <a:xfrm flipH="1">
            <a:off x="7469669" y="6122941"/>
            <a:ext cx="367167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032263" y="5899375"/>
            <a:ext cx="1282938" cy="3115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87" y="-55348"/>
            <a:ext cx="9844216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14285" y="776973"/>
            <a:ext cx="5529943" cy="209830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344229" y="859155"/>
            <a:ext cx="3733800" cy="461665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選擇一：綁定信用卡申請</a:t>
            </a:r>
          </a:p>
        </p:txBody>
      </p:sp>
      <p:sp>
        <p:nvSpPr>
          <p:cNvPr id="10" name="矩形 9"/>
          <p:cNvSpPr/>
          <p:nvPr/>
        </p:nvSpPr>
        <p:spPr>
          <a:xfrm>
            <a:off x="2084672" y="2981754"/>
            <a:ext cx="5529943" cy="265704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762099" y="3373652"/>
            <a:ext cx="4233256" cy="461665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選擇二：無須綁定</a:t>
            </a: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信用卡申請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7491712" y="1486287"/>
            <a:ext cx="4577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需先</a:t>
            </a:r>
            <a:r>
              <a:rPr kumimoji="1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至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AWS</a:t>
            </a:r>
            <a:r>
              <a:rPr kumimoji="1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申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請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12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位數</a:t>
            </a:r>
            <a:r>
              <a:rPr kumimoji="1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字</a:t>
            </a:r>
            <a:r>
              <a:rPr kumimoji="1" lang="en-US" altLang="zh-TW" sz="2000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Account ID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:</a:t>
            </a: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https://</a:t>
            </a:r>
            <a:r>
              <a:rPr kumimoji="1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portal.aws.amazon.com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/billing/signup#/start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885002" y="4030907"/>
            <a:ext cx="4110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補助額度相對較少</a:t>
            </a:r>
          </a:p>
        </p:txBody>
      </p:sp>
      <p:cxnSp>
        <p:nvCxnSpPr>
          <p:cNvPr id="5" name="Straight Arrow Connector 4"/>
          <p:cNvCxnSpPr>
            <a:stCxn id="18" idx="0"/>
          </p:cNvCxnSpPr>
          <p:nvPr/>
        </p:nvCxnSpPr>
        <p:spPr>
          <a:xfrm flipV="1">
            <a:off x="726022" y="1486287"/>
            <a:ext cx="940779" cy="1495467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6690" y="2981754"/>
            <a:ext cx="738664" cy="30019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accent4"/>
                </a:solidFill>
              </a:rPr>
              <a:t>請點選 選擇一</a:t>
            </a:r>
            <a:endParaRPr lang="en-U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4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0400" y="320538"/>
            <a:ext cx="10993120" cy="114788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600" dirty="0"/>
              <a:t>五</a:t>
            </a:r>
            <a:r>
              <a:rPr lang="en-US" altLang="zh-TW" sz="3600" dirty="0" smtClean="0"/>
              <a:t>. (1.) </a:t>
            </a:r>
            <a:r>
              <a:rPr lang="zh-TW" altLang="en-US" sz="3600" dirty="0" smtClean="0"/>
              <a:t>如何申請</a:t>
            </a:r>
            <a:r>
              <a:rPr lang="en-US" altLang="zh-TW" sz="3600" dirty="0" smtClean="0"/>
              <a:t>AWS</a:t>
            </a:r>
            <a:r>
              <a:rPr lang="zh-TW" altLang="en-US" sz="3600" dirty="0" smtClean="0"/>
              <a:t>帳戶</a:t>
            </a:r>
            <a:endParaRPr lang="en-US" sz="28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232" y="1267326"/>
            <a:ext cx="9416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請點</a:t>
            </a:r>
            <a:r>
              <a:rPr kumimoji="1" lang="zh-TW" altLang="en-US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擊</a:t>
            </a:r>
            <a:r>
              <a:rPr kumimoji="1" lang="zh-TW" altLang="en-US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以下鏈結進入申請頁面</a:t>
            </a:r>
            <a:r>
              <a:rPr kumimoji="1" lang="en-US" altLang="zh-TW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:</a:t>
            </a:r>
            <a:r>
              <a:rPr kumimoji="1" lang="zh-TW" altLang="en-US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</a:t>
            </a:r>
            <a:r>
              <a:rPr kumimoji="1" lang="en-US" altLang="zh-TW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https</a:t>
            </a:r>
            <a:r>
              <a:rPr kumimoji="1" lang="en-US" altLang="zh-TW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://portal.aws.amazon.com/billing/signup#/start</a:t>
            </a:r>
            <a:endParaRPr kumimoji="1" lang="zh-TW" altLang="en-US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32" y="1590491"/>
            <a:ext cx="10029517" cy="448820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6372225" y="3181350"/>
            <a:ext cx="1009650" cy="95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72225" y="4657725"/>
            <a:ext cx="4000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2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39" y="1041401"/>
            <a:ext cx="11152787" cy="49831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639" y="672069"/>
            <a:ext cx="104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接著會請您填寫信用卡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</a:rPr>
              <a:t>金融卡信息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64100" y="4648200"/>
            <a:ext cx="1803400" cy="127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64100" y="4775200"/>
            <a:ext cx="609600" cy="127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1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4" y="1166687"/>
            <a:ext cx="11132226" cy="49670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54566"/>
            <a:ext cx="1168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申請過了之後，當您登入您的</a:t>
            </a:r>
            <a:r>
              <a:rPr lang="en-US" altLang="zh-TW" dirty="0" smtClean="0">
                <a:solidFill>
                  <a:srgbClr val="FF0000"/>
                </a:solidFill>
              </a:rPr>
              <a:t>AWS</a:t>
            </a:r>
            <a:r>
              <a:rPr lang="zh-TW" altLang="en-US" dirty="0" smtClean="0">
                <a:solidFill>
                  <a:srgbClr val="FF0000"/>
                </a:solidFill>
              </a:rPr>
              <a:t>帳戶時會進入此頁面。請點選右上角 自己的姓名的按鍵，然後點選</a:t>
            </a: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“My Account”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69300" y="1536700"/>
            <a:ext cx="1371600" cy="292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9055100" y="1347884"/>
            <a:ext cx="615406" cy="254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21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97" y="977900"/>
            <a:ext cx="11542196" cy="5186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0098" y="295965"/>
            <a:ext cx="1163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點選</a:t>
            </a:r>
            <a:r>
              <a:rPr lang="en-US" altLang="zh-TW" dirty="0" smtClean="0">
                <a:solidFill>
                  <a:srgbClr val="FF0000"/>
                </a:solidFill>
              </a:rPr>
              <a:t>”My Account”</a:t>
            </a:r>
            <a:r>
              <a:rPr lang="zh-TW" altLang="en-US" dirty="0" smtClean="0">
                <a:solidFill>
                  <a:srgbClr val="FF0000"/>
                </a:solidFill>
              </a:rPr>
              <a:t>之後會進入以下頁面。 紅色方框內的</a:t>
            </a:r>
            <a:r>
              <a:rPr lang="en-US" altLang="zh-TW" dirty="0" smtClean="0">
                <a:solidFill>
                  <a:srgbClr val="FF0000"/>
                </a:solidFill>
              </a:rPr>
              <a:t>12</a:t>
            </a:r>
            <a:r>
              <a:rPr lang="zh-TW" altLang="en-US" dirty="0" smtClean="0">
                <a:solidFill>
                  <a:srgbClr val="FF0000"/>
                </a:solidFill>
              </a:rPr>
              <a:t>數字號碼，就是您的</a:t>
            </a:r>
            <a:r>
              <a:rPr lang="en-US" altLang="zh-TW" dirty="0" smtClean="0">
                <a:solidFill>
                  <a:srgbClr val="FF0000"/>
                </a:solidFill>
              </a:rPr>
              <a:t>AWS Account ID</a:t>
            </a:r>
            <a:r>
              <a:rPr lang="zh-TW" altLang="en-US" dirty="0" smtClean="0">
                <a:solidFill>
                  <a:srgbClr val="FF0000"/>
                </a:solidFill>
              </a:rPr>
              <a:t>。複製您的</a:t>
            </a:r>
            <a:r>
              <a:rPr lang="en-US" altLang="zh-TW" dirty="0" smtClean="0">
                <a:solidFill>
                  <a:srgbClr val="FF0000"/>
                </a:solidFill>
              </a:rPr>
              <a:t>AWS Account ID</a:t>
            </a:r>
            <a:r>
              <a:rPr lang="zh-TW" altLang="en-US" dirty="0" smtClean="0">
                <a:solidFill>
                  <a:srgbClr val="FF0000"/>
                </a:solidFill>
              </a:rPr>
              <a:t>再回到</a:t>
            </a:r>
            <a:r>
              <a:rPr lang="en-US" altLang="zh-TW" dirty="0" smtClean="0">
                <a:solidFill>
                  <a:srgbClr val="FF0000"/>
                </a:solidFill>
              </a:rPr>
              <a:t>AWS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Educate</a:t>
            </a:r>
            <a:r>
              <a:rPr lang="zh-TW" altLang="en-US" dirty="0" smtClean="0">
                <a:solidFill>
                  <a:srgbClr val="FF0000"/>
                </a:solidFill>
              </a:rPr>
              <a:t>的申請頁面，即可繼續完成申請。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1765300"/>
            <a:ext cx="2438400" cy="266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746500" y="3911600"/>
            <a:ext cx="1752600" cy="12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46500" y="4711700"/>
            <a:ext cx="9525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46500" y="4394200"/>
            <a:ext cx="215900" cy="12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46500" y="3759200"/>
            <a:ext cx="685800" cy="12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46500" y="2235200"/>
            <a:ext cx="685800" cy="12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746500" y="1920240"/>
            <a:ext cx="1091111" cy="101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63231" y="1103086"/>
            <a:ext cx="685800" cy="12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27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" y="0"/>
            <a:ext cx="12176967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852834" y="2055813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學生點選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Student</a:t>
            </a:r>
            <a:endParaRPr kumimoji="1" lang="zh-TW" altLang="en-US" sz="20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74289" y="2055813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老師點選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Educator</a:t>
            </a:r>
            <a:endParaRPr kumimoji="1" lang="zh-TW" altLang="en-US" sz="20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27" y="591645"/>
            <a:ext cx="9844216" cy="55558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14285" y="776973"/>
            <a:ext cx="5529943" cy="209830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491711" y="1364461"/>
            <a:ext cx="3586317" cy="461665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選擇一：綁定信用卡申請</a:t>
            </a:r>
          </a:p>
        </p:txBody>
      </p:sp>
      <p:sp>
        <p:nvSpPr>
          <p:cNvPr id="10" name="矩形 9"/>
          <p:cNvSpPr/>
          <p:nvPr/>
        </p:nvSpPr>
        <p:spPr>
          <a:xfrm>
            <a:off x="2084672" y="2981754"/>
            <a:ext cx="5529943" cy="265704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762099" y="3604483"/>
            <a:ext cx="4233256" cy="461665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選擇二：無須綁定信用卡申請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7474154" y="1883684"/>
            <a:ext cx="4577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需先</a:t>
            </a:r>
            <a:r>
              <a:rPr kumimoji="1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至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AWS</a:t>
            </a:r>
            <a:r>
              <a:rPr kumimoji="1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申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請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12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位數</a:t>
            </a:r>
            <a:r>
              <a:rPr kumimoji="1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字</a:t>
            </a:r>
            <a:r>
              <a:rPr kumimoji="1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Account ID:</a:t>
            </a:r>
            <a:endParaRPr kumimoji="1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https://</a:t>
            </a:r>
            <a:r>
              <a:rPr kumimoji="1" lang="en-US" altLang="zh-TW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portal.aws.amazon.com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/billing/signup#/start</a:t>
            </a:r>
            <a:endParaRPr kumimoji="1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885002" y="4230962"/>
            <a:ext cx="4110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補助額度相對較少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62479" y="1643781"/>
            <a:ext cx="940779" cy="1495467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2515" y="3145573"/>
            <a:ext cx="738664" cy="30019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請點選 選擇一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4173" y="238701"/>
            <a:ext cx="10811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回到此頁面，在方格中貼上您方才複製的</a:t>
            </a:r>
            <a:r>
              <a:rPr lang="en-US" altLang="zh-TW" dirty="0" smtClean="0">
                <a:solidFill>
                  <a:srgbClr val="FF0000"/>
                </a:solidFill>
              </a:rPr>
              <a:t>AWS Account ID</a:t>
            </a:r>
            <a:r>
              <a:rPr lang="zh-TW" altLang="en-US" dirty="0" smtClean="0">
                <a:solidFill>
                  <a:srgbClr val="FF0000"/>
                </a:solidFill>
              </a:rPr>
              <a:t>，即可繼續完成申請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22" y="568526"/>
            <a:ext cx="8680263" cy="5854525"/>
          </a:xfrm>
          <a:prstGeom prst="rect">
            <a:avLst/>
          </a:prstGeom>
        </p:spPr>
      </p:pic>
      <p:sp>
        <p:nvSpPr>
          <p:cNvPr id="3" name="文字方塊 7"/>
          <p:cNvSpPr txBox="1"/>
          <p:nvPr/>
        </p:nvSpPr>
        <p:spPr>
          <a:xfrm>
            <a:off x="6619756" y="5345833"/>
            <a:ext cx="6425836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須至學校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email</a:t>
            </a: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信箱完成認證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才算申請完成喔！</a:t>
            </a:r>
          </a:p>
        </p:txBody>
      </p:sp>
    </p:spTree>
    <p:extLst>
      <p:ext uri="{BB962C8B-B14F-4D97-AF65-F5344CB8AC3E}">
        <p14:creationId xmlns:p14="http://schemas.microsoft.com/office/powerpoint/2010/main" val="19718014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32509" y="100307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Email 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認證範例</a:t>
            </a:r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-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步驟一</a:t>
            </a:r>
            <a:endParaRPr kumimoji="1" lang="zh-TW" altLang="en-US" b="1" dirty="0">
              <a:latin typeface="Amazon Ember" panose="02000000000000000000" pitchFamily="2" charset="0"/>
            </a:endParaRPr>
          </a:p>
        </p:txBody>
      </p:sp>
      <p:pic>
        <p:nvPicPr>
          <p:cNvPr id="3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949" y="1048742"/>
            <a:ext cx="5740400" cy="698500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9" y="3042745"/>
            <a:ext cx="11292550" cy="3280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C0A9CEDD-230A-4765-A2FA-96518AB95C31}"/>
              </a:ext>
            </a:extLst>
          </p:cNvPr>
          <p:cNvSpPr txBox="1">
            <a:spLocks/>
          </p:cNvSpPr>
          <p:nvPr/>
        </p:nvSpPr>
        <p:spPr>
          <a:xfrm>
            <a:off x="497669" y="2175882"/>
            <a:ext cx="10515600" cy="5782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ea1ChtPeriod"/>
            </a:pPr>
            <a:r>
              <a:rPr lang="en-US" altLang="zh-TW" sz="2400" smtClean="0"/>
              <a:t>Email </a:t>
            </a:r>
            <a:r>
              <a:rPr lang="zh-TW" altLang="en-US" sz="2400" smtClean="0"/>
              <a:t>信箱將收到</a:t>
            </a:r>
            <a:r>
              <a:rPr lang="en-US" altLang="zh-TW" sz="2400" smtClean="0"/>
              <a:t>AWS</a:t>
            </a:r>
            <a:r>
              <a:rPr lang="zh-TW" altLang="en-US" sz="2400" smtClean="0"/>
              <a:t>發出的認證要求信</a:t>
            </a:r>
            <a:endParaRPr lang="en-US" altLang="zh-TW" sz="2400" dirty="0"/>
          </a:p>
        </p:txBody>
      </p:sp>
      <p:sp>
        <p:nvSpPr>
          <p:cNvPr id="6" name="文字方塊 19"/>
          <p:cNvSpPr txBox="1"/>
          <p:nvPr/>
        </p:nvSpPr>
        <p:spPr>
          <a:xfrm>
            <a:off x="5948403" y="5215601"/>
            <a:ext cx="642583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點選網址後 完成認證</a:t>
            </a:r>
          </a:p>
        </p:txBody>
      </p:sp>
    </p:spTree>
    <p:extLst>
      <p:ext uri="{BB962C8B-B14F-4D97-AF65-F5344CB8AC3E}">
        <p14:creationId xmlns:p14="http://schemas.microsoft.com/office/powerpoint/2010/main" val="16153291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9233"/>
            <a:ext cx="12192000" cy="2865849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32509" y="94669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Email 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認證範例</a:t>
            </a:r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-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步驟二</a:t>
            </a:r>
            <a:endParaRPr kumimoji="1" lang="zh-TW" altLang="en-US" b="1" dirty="0">
              <a:latin typeface="Amazon Ember" panose="02000000000000000000" pitchFamily="2" charset="0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C0A9CEDD-230A-4765-A2FA-96518AB95C31}"/>
              </a:ext>
            </a:extLst>
          </p:cNvPr>
          <p:cNvSpPr txBox="1">
            <a:spLocks/>
          </p:cNvSpPr>
          <p:nvPr/>
        </p:nvSpPr>
        <p:spPr>
          <a:xfrm>
            <a:off x="456105" y="2387368"/>
            <a:ext cx="10515600" cy="9467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ea1ChtPeriod"/>
            </a:pPr>
            <a:r>
              <a:rPr lang="en-US" altLang="zh-TW" sz="2400" smtClean="0"/>
              <a:t>Email </a:t>
            </a:r>
            <a:r>
              <a:rPr lang="zh-TW" altLang="en-US" sz="2400" smtClean="0"/>
              <a:t>信箱將再收到</a:t>
            </a:r>
            <a:r>
              <a:rPr lang="en-US" altLang="zh-TW" sz="2400" smtClean="0"/>
              <a:t>AWS</a:t>
            </a:r>
            <a:r>
              <a:rPr lang="zh-TW" altLang="en-US" sz="2400" smtClean="0"/>
              <a:t>發出的信，代表已順利完成認證。</a:t>
            </a:r>
          </a:p>
          <a:p>
            <a:pPr marL="514350" indent="-514350">
              <a:buFont typeface="Arial" panose="020B0604020202020204" pitchFamily="34" charset="0"/>
              <a:buAutoNum type="ea1ChtPeriod"/>
            </a:pPr>
            <a:r>
              <a:rPr lang="en-US" altLang="zh-TW" sz="2400" smtClean="0"/>
              <a:t>AWS</a:t>
            </a:r>
            <a:r>
              <a:rPr lang="zh-TW" altLang="en-US" sz="2400" smtClean="0"/>
              <a:t>將開始審查您的帳號，約三天左右會收到審查結果的信件。</a:t>
            </a:r>
          </a:p>
          <a:p>
            <a:pPr marL="514350" indent="-514350">
              <a:buFont typeface="Arial" panose="020B0604020202020204" pitchFamily="34" charset="0"/>
              <a:buAutoNum type="ea1ChtPeriod"/>
            </a:pPr>
            <a:endParaRPr lang="en-US" altLang="zh-TW" sz="2400" dirty="0"/>
          </a:p>
        </p:txBody>
      </p:sp>
      <p:pic>
        <p:nvPicPr>
          <p:cNvPr id="5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438" y="1026570"/>
            <a:ext cx="5054600" cy="673100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3604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280258" y="60458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Email 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認證範例</a:t>
            </a:r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-</a:t>
            </a:r>
            <a:r>
              <a:rPr kumimoji="1" lang="zh-TW" altLang="en-US" b="1" dirty="0" smtClean="0">
                <a:latin typeface="Amazon Ember" panose="02000000000000000000" pitchFamily="2" charset="0"/>
              </a:rPr>
              <a:t>步驟三</a:t>
            </a:r>
            <a:r>
              <a:rPr kumimoji="1" lang="en-US" altLang="zh-TW" b="1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-1</a:t>
            </a:r>
            <a:endParaRPr kumimoji="1" lang="zh-TW" altLang="en-US" b="1" dirty="0">
              <a:latin typeface="Amazon Ember" panose="02000000000000000000" pitchFamily="2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A9CEDD-230A-4765-A2FA-96518AB95C31}"/>
              </a:ext>
            </a:extLst>
          </p:cNvPr>
          <p:cNvSpPr txBox="1">
            <a:spLocks/>
          </p:cNvSpPr>
          <p:nvPr/>
        </p:nvSpPr>
        <p:spPr>
          <a:xfrm>
            <a:off x="280258" y="2111457"/>
            <a:ext cx="10515600" cy="4927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ea1ChtPeriod"/>
            </a:pPr>
            <a:r>
              <a:rPr lang="zh-TW" altLang="en-US" sz="2400" smtClean="0"/>
              <a:t>認證約三天後會收到</a:t>
            </a:r>
            <a:r>
              <a:rPr lang="en-US" altLang="zh-TW" sz="2400" smtClean="0"/>
              <a:t>AWS</a:t>
            </a:r>
            <a:r>
              <a:rPr lang="zh-TW" altLang="en-US" sz="2400" smtClean="0"/>
              <a:t>的認證通過信，您將可以領取</a:t>
            </a:r>
            <a:r>
              <a:rPr lang="en-US" altLang="zh-TW" sz="2400" smtClean="0"/>
              <a:t>credit</a:t>
            </a:r>
            <a:r>
              <a:rPr lang="zh-TW" altLang="en-US" sz="2400" smtClean="0"/>
              <a:t> </a:t>
            </a:r>
            <a:endParaRPr lang="zh-TW" altLang="en-US" sz="2400" dirty="0"/>
          </a:p>
        </p:txBody>
      </p:sp>
      <p:pic>
        <p:nvPicPr>
          <p:cNvPr id="4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203" y="2830166"/>
            <a:ext cx="7692261" cy="3693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125" y="949864"/>
            <a:ext cx="4546600" cy="635000"/>
          </a:xfrm>
          <a:prstGeom prst="rect">
            <a:avLst/>
          </a:prstGeom>
          <a:ln w="285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6"/>
          <p:cNvSpPr txBox="1"/>
          <p:nvPr/>
        </p:nvSpPr>
        <p:spPr>
          <a:xfrm>
            <a:off x="374178" y="3958699"/>
            <a:ext cx="642583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點選設定你的帳號密碼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cxnSp>
        <p:nvCxnSpPr>
          <p:cNvPr id="7" name="直線箭頭接點 3"/>
          <p:cNvCxnSpPr/>
          <p:nvPr/>
        </p:nvCxnSpPr>
        <p:spPr>
          <a:xfrm>
            <a:off x="3616500" y="4164503"/>
            <a:ext cx="568712" cy="46784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0859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92" y="1590512"/>
            <a:ext cx="5437885" cy="5267488"/>
          </a:xfrm>
          <a:prstGeom prst="rect">
            <a:avLst/>
          </a:prstGeom>
        </p:spPr>
      </p:pic>
      <p:sp>
        <p:nvSpPr>
          <p:cNvPr id="3" name="文字方塊 8"/>
          <p:cNvSpPr txBox="1"/>
          <p:nvPr/>
        </p:nvSpPr>
        <p:spPr>
          <a:xfrm>
            <a:off x="127258" y="3253768"/>
            <a:ext cx="3387288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設定完成後</a:t>
            </a:r>
            <a:endParaRPr kumimoji="1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未來登入</a:t>
            </a:r>
            <a:r>
              <a:rPr kumimoji="1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AWS Educate</a:t>
            </a:r>
            <a:endParaRPr kumimoji="1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JhengHei" charset="0"/>
              <a:ea typeface="Microsoft JhengHei" charset="0"/>
              <a:cs typeface="Microsoft JhengHei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JhengHei" charset="0"/>
                <a:ea typeface="Microsoft JhengHei" charset="0"/>
                <a:cs typeface="Microsoft JhengHei" charset="0"/>
              </a:rPr>
              <a:t>將使用此組帳號密碼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257EC4D-4C5D-4ECA-BE1D-41B9DA16781E}"/>
              </a:ext>
            </a:extLst>
          </p:cNvPr>
          <p:cNvSpPr txBox="1">
            <a:spLocks/>
          </p:cNvSpPr>
          <p:nvPr/>
        </p:nvSpPr>
        <p:spPr>
          <a:xfrm>
            <a:off x="345572" y="3544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0404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cs typeface="+mj-cs"/>
              </a:rPr>
              <a:t>Email 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cs typeface="+mj-cs"/>
              </a:rPr>
              <a:t>認證範例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cs typeface="+mj-cs"/>
              </a:rPr>
              <a:t>-</a:t>
            </a:r>
            <a:r>
              <a:rPr kumimoji="1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cs typeface="+mj-cs"/>
              </a:rPr>
              <a:t>步驟三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cs typeface="+mj-cs"/>
              </a:rPr>
              <a:t>-2</a:t>
            </a:r>
            <a:endParaRPr kumimoji="1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56368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2" y="2534193"/>
            <a:ext cx="88304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7000" dirty="0" smtClean="0">
                <a:latin typeface="Amazon Ember" panose="02000000000000000000" pitchFamily="2" charset="0"/>
              </a:rPr>
              <a:t>謝謝您的觀</a:t>
            </a:r>
            <a:r>
              <a:rPr lang="zh-TW" altLang="en-US" sz="7000" dirty="0">
                <a:latin typeface="Amazon Ember" panose="02000000000000000000" pitchFamily="2" charset="0"/>
              </a:rPr>
              <a:t>看</a:t>
            </a:r>
            <a:endParaRPr lang="en-US" sz="7000" dirty="0">
              <a:latin typeface="Amazon Ember" panose="02000000000000000000" pitchFamily="2" charset="0"/>
              <a:ea typeface="Amazon Ember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6469" y="4376057"/>
            <a:ext cx="10593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AWS</a:t>
            </a:r>
            <a:r>
              <a:rPr lang="zh-TW" altLang="en-US" dirty="0" smtClean="0">
                <a:latin typeface="Amazon Ember" panose="02000000000000000000" pitchFamily="2" charset="0"/>
              </a:rPr>
              <a:t> </a:t>
            </a:r>
            <a:r>
              <a:rPr lang="en-US" altLang="zh-TW" dirty="0" smtClean="0">
                <a:latin typeface="Amazon Ember" panose="02000000000000000000" pitchFamily="2" charset="0"/>
                <a:ea typeface="Amazon Ember" panose="02000000000000000000" pitchFamily="2" charset="0"/>
              </a:rPr>
              <a:t>Educate</a:t>
            </a:r>
            <a:r>
              <a:rPr lang="zh-TW" altLang="en-US" dirty="0" smtClean="0">
                <a:latin typeface="Amazon Ember" panose="02000000000000000000" pitchFamily="2" charset="0"/>
              </a:rPr>
              <a:t> 歡</a:t>
            </a:r>
            <a:r>
              <a:rPr lang="zh-TW" altLang="en-US" dirty="0">
                <a:latin typeface="Amazon Ember" panose="02000000000000000000" pitchFamily="2" charset="0"/>
              </a:rPr>
              <a:t>迎您加入這項計畫，與超過</a:t>
            </a:r>
            <a:r>
              <a:rPr lang="en-US" dirty="0">
                <a:latin typeface="Amazon Ember" panose="02000000000000000000" pitchFamily="2" charset="0"/>
                <a:ea typeface="Amazon Ember" panose="02000000000000000000" pitchFamily="2" charset="0"/>
              </a:rPr>
              <a:t> 1500 </a:t>
            </a:r>
            <a:r>
              <a:rPr lang="zh-TW" altLang="en-US" dirty="0">
                <a:latin typeface="Amazon Ember" panose="02000000000000000000" pitchFamily="2" charset="0"/>
              </a:rPr>
              <a:t>所機構和數十萬名學生一起遨遊這個雲端技術加強平台及課程，探索前途無限光明的雲端職涯！</a:t>
            </a:r>
            <a:endParaRPr lang="en-US" dirty="0">
              <a:latin typeface="Amazon Ember" panose="02000000000000000000" pitchFamily="2" charset="0"/>
              <a:ea typeface="Amazon Ember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" y="0"/>
            <a:ext cx="12176967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163310" y="2492829"/>
            <a:ext cx="3822700" cy="6731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72" y="2841943"/>
            <a:ext cx="596900" cy="91784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852834" y="2055813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學生點選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Student</a:t>
            </a:r>
            <a:endParaRPr kumimoji="1" lang="zh-TW" altLang="en-US" sz="20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074289" y="2055813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老師點選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Educator</a:t>
            </a:r>
            <a:endParaRPr kumimoji="1" lang="zh-TW" altLang="en-US" sz="20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7" y="0"/>
            <a:ext cx="11931805" cy="6858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75692" y="97456"/>
            <a:ext cx="3394863" cy="523220"/>
          </a:xfrm>
          <a:prstGeom prst="rect">
            <a:avLst/>
          </a:prstGeom>
          <a:solidFill>
            <a:schemeClr val="bg1">
              <a:lumMod val="65000"/>
              <a:alpha val="9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2800" b="1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Educator</a:t>
            </a:r>
            <a:r>
              <a:rPr kumimoji="1" lang="zh-TW" altLang="en-US" sz="2800" b="1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申請頁面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859093" y="6371321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不必填寫</a:t>
            </a:r>
          </a:p>
        </p:txBody>
      </p:sp>
      <p:cxnSp>
        <p:nvCxnSpPr>
          <p:cNvPr id="11" name="直線箭頭接點 10"/>
          <p:cNvCxnSpPr/>
          <p:nvPr/>
        </p:nvCxnSpPr>
        <p:spPr>
          <a:xfrm flipH="1">
            <a:off x="7395930" y="6594887"/>
            <a:ext cx="367167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958524" y="6371321"/>
            <a:ext cx="1282938" cy="3115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630473" y="5463242"/>
            <a:ext cx="4176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貼上一個可以證明您是教師教職員的網址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087880" y="6347090"/>
            <a:ext cx="363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專長</a:t>
            </a:r>
            <a:endParaRPr kumimoji="1" lang="zh-TW" altLang="en-US" sz="20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020181" y="5417522"/>
            <a:ext cx="363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近幾年開課的課程名稱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1195412" y="4393230"/>
            <a:ext cx="475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填上職位名稱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EX: Assistant Professor</a:t>
            </a:r>
            <a:endParaRPr kumimoji="1" lang="zh-TW" altLang="en-US" sz="20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700605" y="3651659"/>
            <a:ext cx="2917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 smtClean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需填</a:t>
            </a:r>
            <a:r>
              <a:rPr kumimoji="1" lang="zh-TW" altLang="en-US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寫</a:t>
            </a:r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 </a:t>
            </a:r>
            <a:r>
              <a:rPr kumimoji="1" lang="zh-TW" altLang="en-US" sz="2000" b="1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學校的</a:t>
            </a:r>
            <a:r>
              <a:rPr kumimoji="1" lang="en-US" altLang="zh-TW" sz="2000" b="1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email</a:t>
            </a:r>
            <a:endParaRPr kumimoji="1" lang="zh-TW" altLang="en-US" sz="2000" b="1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84" y="91440"/>
            <a:ext cx="9844216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709782" y="868413"/>
            <a:ext cx="5529943" cy="209830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239726" y="950595"/>
            <a:ext cx="3733800" cy="461665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2400" b="1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選擇一：綁定</a:t>
            </a:r>
            <a:r>
              <a:rPr kumimoji="1" lang="zh-TW" altLang="en-US" sz="2400" b="1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信用卡申請</a:t>
            </a:r>
          </a:p>
        </p:txBody>
      </p:sp>
      <p:sp>
        <p:nvSpPr>
          <p:cNvPr id="10" name="矩形 9"/>
          <p:cNvSpPr/>
          <p:nvPr/>
        </p:nvSpPr>
        <p:spPr>
          <a:xfrm>
            <a:off x="1980169" y="3073194"/>
            <a:ext cx="5529943" cy="265704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657596" y="3465092"/>
            <a:ext cx="4233256" cy="461665"/>
          </a:xfrm>
          <a:prstGeom prst="rect">
            <a:avLst/>
          </a:prstGeom>
          <a:solidFill>
            <a:schemeClr val="bg1">
              <a:lumMod val="75000"/>
              <a:alpha val="47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2400" b="1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選擇二：無須綁定</a:t>
            </a:r>
            <a:r>
              <a:rPr kumimoji="1" lang="zh-TW" altLang="en-US" sz="2400" b="1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信用卡申請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7510112" y="1577727"/>
            <a:ext cx="4110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需先至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AWS</a:t>
            </a:r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申請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12</a:t>
            </a:r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位數字帳號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:</a:t>
            </a:r>
          </a:p>
          <a:p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https://</a:t>
            </a:r>
            <a:r>
              <a:rPr kumimoji="1" lang="en-US" altLang="zh-TW" sz="2000" dirty="0" err="1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portal.aws.amazon.com</a:t>
            </a:r>
            <a:r>
              <a:rPr kumimoji="1" lang="en-US" altLang="zh-TW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/billing/signup#/start</a:t>
            </a:r>
            <a:endParaRPr kumimoji="1" lang="zh-TW" altLang="en-US" sz="2000" dirty="0">
              <a:solidFill>
                <a:srgbClr val="FF0000"/>
              </a:solidFill>
              <a:latin typeface="Microsoft JhengHei" charset="0"/>
              <a:ea typeface="Microsoft JhengHei" charset="0"/>
              <a:cs typeface="Microsoft JhengHei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780499" y="4122347"/>
            <a:ext cx="4110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補助額度相對較少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402804" y="3141702"/>
            <a:ext cx="503623" cy="785055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71118" y="3949953"/>
            <a:ext cx="738664" cy="30915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accent4"/>
                </a:solidFill>
              </a:rPr>
              <a:t>請點選 選擇二</a:t>
            </a:r>
            <a:endParaRPr lang="en-US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224" y="189703"/>
            <a:ext cx="8680263" cy="585452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724258" y="4967010"/>
            <a:ext cx="6425836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zh-TW" altLang="en-US" sz="32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須至學校</a:t>
            </a:r>
            <a:r>
              <a:rPr kumimoji="1" lang="en-US" altLang="zh-TW" sz="32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email</a:t>
            </a:r>
            <a:r>
              <a:rPr kumimoji="1" lang="zh-TW" altLang="en-US" sz="32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信箱完成認證</a:t>
            </a:r>
          </a:p>
          <a:p>
            <a:r>
              <a:rPr kumimoji="1" lang="zh-TW" altLang="en-US" sz="3200" dirty="0">
                <a:solidFill>
                  <a:srgbClr val="FF0000"/>
                </a:solidFill>
                <a:latin typeface="Microsoft JhengHei" charset="0"/>
                <a:ea typeface="Microsoft JhengHei" charset="0"/>
                <a:cs typeface="Microsoft JhengHei" charset="0"/>
              </a:rPr>
              <a:t>才算申請完成喔！</a:t>
            </a:r>
          </a:p>
        </p:txBody>
      </p:sp>
    </p:spTree>
    <p:extLst>
      <p:ext uri="{BB962C8B-B14F-4D97-AF65-F5344CB8AC3E}">
        <p14:creationId xmlns:p14="http://schemas.microsoft.com/office/powerpoint/2010/main" val="18258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2306</Words>
  <Application>Microsoft Office PowerPoint</Application>
  <PresentationFormat>Widescreen</PresentationFormat>
  <Paragraphs>191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Microsoft JhengHei</vt:lpstr>
      <vt:lpstr>新細明體</vt:lpstr>
      <vt:lpstr>Amazon Ember</vt:lpstr>
      <vt:lpstr>Arial</vt:lpstr>
      <vt:lpstr>Calibri</vt:lpstr>
      <vt:lpstr>Calibri Light</vt:lpstr>
      <vt:lpstr>Office Theme</vt:lpstr>
      <vt:lpstr>PowerPoint Presentation</vt:lpstr>
      <vt:lpstr>內容:</vt:lpstr>
      <vt:lpstr>一. AWS Educate 帳號申請概述 </vt:lpstr>
      <vt:lpstr>二.教育工作者(老師.教職員) educate帳號申請 (免綁信用卡)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二.教育工作者(老師.教職員) Educate帳號申請 (需綁信用卡)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Email 認證範例-步驟一</vt:lpstr>
      <vt:lpstr>Email 認證範例-步驟二</vt:lpstr>
      <vt:lpstr>Email 認證範例-步驟三-1</vt:lpstr>
      <vt:lpstr>PowerPoint Presentation</vt:lpstr>
      <vt:lpstr>四. 學生 Educate 帳號申請(AWS Starter Account, 免綁信用卡) </vt:lpstr>
      <vt:lpstr>四. 學生 Educate 帳號申請(AWS Starter Account, 免綁信用卡)  1. 進到 AWS Educate 網址 ：https://aws.amazon.com/tw/education/awseducate/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五. 學生 Educate 帳號申請(AWS Account, 需綁信用卡)  1. 進到 AWS Educate 網址 ：https://aws.amazon.com/tw/education/awseducate/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Amazon Corporate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Amber</dc:creator>
  <cp:lastModifiedBy>Lee, Amber</cp:lastModifiedBy>
  <cp:revision>1</cp:revision>
  <dcterms:created xsi:type="dcterms:W3CDTF">2018-10-30T10:30:37Z</dcterms:created>
  <dcterms:modified xsi:type="dcterms:W3CDTF">2018-10-30T10:31:15Z</dcterms:modified>
</cp:coreProperties>
</file>