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0" r:id="rId5"/>
    <p:sldId id="267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94" autoAdjust="0"/>
    <p:restoredTop sz="96391" autoAdjust="0"/>
  </p:normalViewPr>
  <p:slideViewPr>
    <p:cSldViewPr snapToGrid="0">
      <p:cViewPr varScale="1">
        <p:scale>
          <a:sx n="62" d="100"/>
          <a:sy n="62" d="100"/>
        </p:scale>
        <p:origin x="53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2788410-BB06-410F-B7FC-5FAF4FB8D8D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2021/12/29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A45484C-7992-44E9-9002-213D76072A0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92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D6F5E17-99B1-4C47-9487-9B84194F84BC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524A772-5D94-4F12-8B86-44D4FB26368F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884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41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74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722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060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9675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986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243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150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手繪多邊形​​(F)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手繪多邊形​​(F)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手繪多邊形​​(F)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手繪多邊形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手繪多邊形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手繪多邊形​​(F)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FF200-C23A-49A9-8EBD-3D9A20790F3A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64C98D-EC68-493C-86FD-04816113B27C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32E7E3-29C0-41C3-B9F2-A577E206813E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86BC115-265B-435A-ADC6-A6F9475D7DB4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19037-FC0F-4443-A900-E685DA558601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zh-TW" altLang="en-US" noProof="0" smtClean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AD5BE61-72C6-4046-B7A6-2750670B1890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zh-TW" altLang="en-US" noProof="0" smtClean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6E6A0-FB36-4B65-A0B7-F0B053AAD0FA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96CF3-FABB-400D-ABB0-708A1E8A4FB5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C9BCDF-8C96-4BA0-BEC2-CFA32CF16D67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16538-E816-43AD-A730-86EF08F77978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1E366-EFC9-4B30-BB2C-EC2F53219AAB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BD7D9F-17FE-4AA6-A4EB-CFF08F43BE1C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7070D-648F-43E4-A10D-69C448F1A9AF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800403-2696-4BBE-8C04-2D39AF41AFFB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9D5EC-7435-4A15-82A4-2720F078E665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3636BD-E3A3-4E92-8787-A2AF5D670D86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4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2472C3-44DD-44EC-8B9D-425F7116E445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手繪多邊形​​(F)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手繪多邊形​​(F)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手繪多邊形​​(F)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手繪多邊形​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手繪多邊形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手繪多邊形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BC4E484-47F7-4AAD-A573-8929AE30A1AF}" type="datetime1">
              <a:rPr lang="zh-TW" altLang="en-US" noProof="0" smtClean="0"/>
              <a:t>2021/12/29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q.postgresql.tw/postgresql-vs-mysql-vs-sql-server-vs-orac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ring.io/projects/spring-b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help.ithome.com.tw/articles/1023218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help.ithome.com.tw/articles/1022980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6200" dirty="0"/>
              <a:t/>
            </a:r>
            <a:br>
              <a:rPr lang="en-US" altLang="zh-TW" sz="6200" dirty="0"/>
            </a:br>
            <a:r>
              <a:rPr lang="en-US" altLang="zh-TW" sz="6200" dirty="0" smtClean="0"/>
              <a:t>QS</a:t>
            </a:r>
            <a:r>
              <a:rPr lang="zh-TW" altLang="en-US" sz="6200" dirty="0" smtClean="0"/>
              <a:t> </a:t>
            </a:r>
            <a:r>
              <a:rPr lang="en-US" altLang="zh-TW" sz="6200" dirty="0" smtClean="0"/>
              <a:t>platform</a:t>
            </a:r>
            <a:endParaRPr lang="en-US" altLang="zh-TW" sz="6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457" y="4409603"/>
            <a:ext cx="7178070" cy="863348"/>
          </a:xfrm>
        </p:spPr>
        <p:txBody>
          <a:bodyPr rtlCol="0">
            <a:normAutofit lnSpcReduction="10000"/>
          </a:bodyPr>
          <a:lstStyle/>
          <a:p>
            <a:pPr algn="l" rtl="0"/>
            <a:r>
              <a:rPr lang="zh-TW" altLang="en-US" dirty="0" smtClean="0"/>
              <a:t>資管</a:t>
            </a:r>
            <a:r>
              <a:rPr lang="en-US" altLang="zh-TW" dirty="0" smtClean="0"/>
              <a:t>4C</a:t>
            </a:r>
            <a:r>
              <a:rPr lang="zh-TW" altLang="en-US" dirty="0" smtClean="0"/>
              <a:t>  </a:t>
            </a:r>
            <a:r>
              <a:rPr lang="en-US" altLang="zh-TW" dirty="0" smtClean="0"/>
              <a:t>-</a:t>
            </a:r>
            <a:r>
              <a:rPr lang="zh-TW" altLang="en-US" dirty="0" smtClean="0"/>
              <a:t> 許</a:t>
            </a:r>
            <a:r>
              <a:rPr lang="zh-TW" altLang="en-US" dirty="0"/>
              <a:t>軒</a:t>
            </a:r>
            <a:r>
              <a:rPr lang="zh-TW" altLang="en-US" dirty="0" smtClean="0"/>
              <a:t>祥</a:t>
            </a:r>
            <a:r>
              <a:rPr lang="zh-TW" altLang="en-US" dirty="0"/>
              <a:t>、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陳</a:t>
            </a:r>
            <a:r>
              <a: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勁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誠、楊恩致、</a:t>
            </a:r>
            <a:endParaRPr lang="en-US" alt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 陳</a:t>
            </a:r>
            <a:r>
              <a:rPr lang="zh-TW" altLang="en-US" dirty="0"/>
              <a:t>宥</a:t>
            </a:r>
            <a:r>
              <a:rPr lang="zh-TW" altLang="en-US" dirty="0" smtClean="0"/>
              <a:t>亘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、董亦欣、孫寧、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4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dirty="0" smtClean="0"/>
              <a:t>PostgreSQL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65818" y="2314227"/>
            <a:ext cx="736419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1800" dirty="0"/>
              <a:t>PostgreSQL </a:t>
            </a:r>
            <a:r>
              <a:rPr lang="zh-TW" altLang="en-US" sz="1800" dirty="0"/>
              <a:t>是一個</a:t>
            </a:r>
            <a:r>
              <a:rPr lang="zh-TW" altLang="en-US" sz="1800" dirty="0">
                <a:solidFill>
                  <a:schemeClr val="accent3"/>
                </a:solidFill>
              </a:rPr>
              <a:t>物件導向關連式資料庫系統</a:t>
            </a:r>
            <a:r>
              <a:rPr lang="zh-TW" altLang="en-US" sz="1800" dirty="0"/>
              <a:t>，具有傳統專業資料庫系統的特性，也包含在先進 </a:t>
            </a:r>
            <a:r>
              <a:rPr lang="en-US" altLang="zh-TW" sz="1800" dirty="0"/>
              <a:t>DBMS </a:t>
            </a:r>
            <a:r>
              <a:rPr lang="zh-TW" altLang="en-US" sz="1800" dirty="0"/>
              <a:t>系統中的強化</a:t>
            </a:r>
            <a:r>
              <a:rPr lang="zh-TW" altLang="en-US" sz="1800" dirty="0" smtClean="0"/>
              <a:t>功能。</a:t>
            </a:r>
            <a:endParaRPr lang="en-US" altLang="zh-TW" sz="1800" dirty="0" smtClean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1800" dirty="0" smtClean="0"/>
              <a:t>PostgreSQL </a:t>
            </a:r>
            <a:r>
              <a:rPr lang="zh-TW" altLang="en-US" sz="1800" dirty="0"/>
              <a:t>是</a:t>
            </a:r>
            <a:r>
              <a:rPr lang="zh-TW" altLang="en-US" sz="1800" dirty="0">
                <a:solidFill>
                  <a:schemeClr val="accent3"/>
                </a:solidFill>
              </a:rPr>
              <a:t>免費的</a:t>
            </a:r>
            <a:r>
              <a:rPr lang="zh-TW" altLang="en-US" sz="1800" dirty="0"/>
              <a:t>，而且是</a:t>
            </a:r>
            <a:r>
              <a:rPr lang="zh-TW" altLang="en-US" sz="1800" dirty="0">
                <a:solidFill>
                  <a:schemeClr val="accent3"/>
                </a:solidFill>
              </a:rPr>
              <a:t>完整開放原始碼的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 smtClean="0">
                <a:latin typeface="Arial" panose="020B0604020202020204" pitchFamily="34" charset="0"/>
                <a:hlinkClick r:id="rId3"/>
              </a:rPr>
              <a:t>與其他資料庫系統的差異</a:t>
            </a:r>
            <a:endParaRPr lang="en-US" altLang="zh-TW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53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dirty="0" smtClean="0"/>
              <a:t>Spring Boot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13429" y="2073186"/>
            <a:ext cx="7364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Spring Boot 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使我們能夠輕鬆獨立的建立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以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Spring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為基礎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的應用。</a:t>
            </a: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>
                <a:latin typeface="Arial" panose="020B0604020202020204" pitchFamily="34" charset="0"/>
              </a:rPr>
              <a:t>最強大</a:t>
            </a:r>
            <a:r>
              <a:rPr lang="zh-TW" altLang="en-US" sz="1800" dirty="0" smtClean="0">
                <a:latin typeface="Arial" panose="020B0604020202020204" pitchFamily="34" charset="0"/>
              </a:rPr>
              <a:t>的功能在於它的</a:t>
            </a:r>
            <a:r>
              <a:rPr lang="zh-TW" altLang="en-US" sz="18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自動配置</a:t>
            </a:r>
            <a:r>
              <a:rPr lang="zh-TW" altLang="en-US" sz="1800" dirty="0" smtClean="0">
                <a:latin typeface="Arial" panose="020B0604020202020204" pitchFamily="34" charset="0"/>
              </a:rPr>
              <a:t>，極大地提高開發人員的生產力。</a:t>
            </a:r>
            <a:endParaRPr lang="en-US" altLang="zh-TW" sz="1800" dirty="0" smtClean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TW" sz="1800" dirty="0" smtClean="0"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>
                <a:latin typeface="Arial" panose="020B0604020202020204" pitchFamily="34" charset="0"/>
                <a:hlinkClick r:id="rId3"/>
              </a:rPr>
              <a:t>深入瞭解</a:t>
            </a:r>
            <a:endParaRPr lang="en-US" altLang="zh-TW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91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dirty="0" smtClean="0"/>
              <a:t>JPA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68199" y="2115233"/>
            <a:ext cx="7364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 smtClean="0"/>
              <a:t>全名是</a:t>
            </a:r>
            <a:r>
              <a:rPr lang="en-US" altLang="zh-TW" sz="1800" dirty="0"/>
              <a:t>Java Persistence API</a:t>
            </a:r>
            <a:r>
              <a:rPr lang="zh-TW" altLang="en-US" sz="1800" dirty="0"/>
              <a:t>， </a:t>
            </a:r>
            <a:r>
              <a:rPr lang="zh-TW" altLang="en-US" sz="1800" dirty="0" smtClean="0"/>
              <a:t>即 </a:t>
            </a:r>
            <a:r>
              <a:rPr lang="en-US" altLang="zh-TW" sz="1800" dirty="0" smtClean="0"/>
              <a:t>Java </a:t>
            </a:r>
            <a:r>
              <a:rPr lang="zh-TW" altLang="en-US" sz="1800" dirty="0"/>
              <a:t>持久</a:t>
            </a:r>
            <a:r>
              <a:rPr lang="zh-TW" altLang="en-US" sz="1800" dirty="0" smtClean="0"/>
              <a:t>化 </a:t>
            </a:r>
            <a:r>
              <a:rPr lang="en-US" altLang="zh-TW" sz="1800" dirty="0" smtClean="0"/>
              <a:t>API</a:t>
            </a:r>
            <a:r>
              <a:rPr lang="zh-TW" altLang="en-US" sz="1800" dirty="0"/>
              <a:t>，是</a:t>
            </a:r>
            <a:r>
              <a:rPr lang="en-US" altLang="zh-TW" sz="1800" dirty="0"/>
              <a:t>SUN</a:t>
            </a:r>
            <a:r>
              <a:rPr lang="zh-TW" altLang="en-US" sz="1800" dirty="0"/>
              <a:t>公司推出的一套基於</a:t>
            </a:r>
            <a:r>
              <a:rPr lang="en-US" altLang="zh-TW" sz="1800" dirty="0"/>
              <a:t>ORM</a:t>
            </a:r>
            <a:r>
              <a:rPr lang="zh-TW" altLang="en-US" sz="1800" dirty="0"/>
              <a:t>的規範，內部是由一系列的接口和抽象類構成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518460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dirty="0" smtClean="0"/>
              <a:t>ORM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68199" y="2200869"/>
            <a:ext cx="73641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1800" dirty="0"/>
              <a:t>Object-Relational Mapping</a:t>
            </a:r>
            <a:r>
              <a:rPr lang="zh-TW" altLang="en-US" sz="1800" dirty="0"/>
              <a:t>，物件關係對映，</a:t>
            </a:r>
            <a:endParaRPr lang="en-US" altLang="zh-TW" sz="1800" dirty="0"/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/>
              <a:t>顧名思義，就是將關聯式資料庫</a:t>
            </a:r>
            <a:r>
              <a:rPr lang="en-US" altLang="zh-TW" sz="1800" dirty="0"/>
              <a:t>(Relational Database Management System)</a:t>
            </a:r>
            <a:r>
              <a:rPr lang="zh-TW" altLang="en-US" sz="1800" dirty="0"/>
              <a:t>的資料，映射到物件</a:t>
            </a:r>
            <a:r>
              <a:rPr lang="en-US" altLang="zh-TW" sz="1800" dirty="0"/>
              <a:t>(Object)</a:t>
            </a:r>
            <a:r>
              <a:rPr lang="zh-TW" altLang="en-US" sz="1800" dirty="0"/>
              <a:t>之中，反之亦然。</a:t>
            </a:r>
            <a:endParaRPr lang="en-US" altLang="zh-TW" sz="1800" dirty="0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 txBox="1">
            <a:spLocks/>
          </p:cNvSpPr>
          <p:nvPr/>
        </p:nvSpPr>
        <p:spPr>
          <a:xfrm>
            <a:off x="990017" y="2954897"/>
            <a:ext cx="741182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0557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dirty="0"/>
              <a:t>Hibernate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68199" y="2339369"/>
            <a:ext cx="7364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1800" dirty="0" smtClean="0"/>
              <a:t>Java</a:t>
            </a:r>
            <a:r>
              <a:rPr lang="zh-TW" altLang="en-US" sz="1800" dirty="0" smtClean="0"/>
              <a:t>中的一個</a:t>
            </a:r>
            <a:r>
              <a:rPr lang="en-US" altLang="zh-TW" sz="1800" dirty="0" smtClean="0"/>
              <a:t>ORM</a:t>
            </a:r>
            <a:r>
              <a:rPr lang="zh-TW" altLang="en-US" sz="1800" dirty="0" smtClean="0"/>
              <a:t>工具，</a:t>
            </a:r>
            <a:endParaRPr lang="en-US" altLang="zh-TW" sz="1800" dirty="0" smtClean="0"/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1800" dirty="0" smtClean="0"/>
              <a:t>也是</a:t>
            </a:r>
            <a:r>
              <a:rPr lang="en-US" altLang="zh-TW" sz="1800" dirty="0" smtClean="0"/>
              <a:t>Java</a:t>
            </a:r>
            <a:r>
              <a:rPr lang="zh-TW" altLang="en-US" sz="1800" dirty="0" smtClean="0"/>
              <a:t>其中一個實現</a:t>
            </a:r>
            <a:r>
              <a:rPr lang="en-US" altLang="zh-TW" sz="1800" dirty="0" smtClean="0"/>
              <a:t>JPA</a:t>
            </a:r>
            <a:r>
              <a:rPr lang="zh-TW" altLang="en-US" sz="1800" dirty="0" smtClean="0"/>
              <a:t>標準的持久化框架</a:t>
            </a:r>
            <a:r>
              <a:rPr lang="en-US" altLang="zh-TW" sz="1800" dirty="0" smtClean="0"/>
              <a:t>(framework)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 txBox="1">
            <a:spLocks/>
          </p:cNvSpPr>
          <p:nvPr/>
        </p:nvSpPr>
        <p:spPr>
          <a:xfrm>
            <a:off x="990017" y="2954897"/>
            <a:ext cx="741182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93" y="3243434"/>
            <a:ext cx="5305425" cy="145732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068199" y="4777581"/>
            <a:ext cx="2154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圖片來源 </a:t>
            </a:r>
            <a:r>
              <a:rPr lang="en-US" altLang="zh-TW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b="1" dirty="0"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/>
              </a:rPr>
              <a:t>Hibernate </a:t>
            </a:r>
            <a:r>
              <a:rPr lang="zh-TW" altLang="en-US" sz="1200" b="1" dirty="0"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/>
              </a:rPr>
              <a:t>是</a:t>
            </a:r>
            <a:r>
              <a:rPr lang="zh-TW" altLang="en-US" sz="12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/>
              </a:rPr>
              <a:t>什麼</a:t>
            </a:r>
            <a:endParaRPr lang="zh-TW" altLang="en-US" sz="12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224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3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 txBox="1">
            <a:spLocks/>
          </p:cNvSpPr>
          <p:nvPr/>
        </p:nvSpPr>
        <p:spPr>
          <a:xfrm>
            <a:off x="990017" y="2954897"/>
            <a:ext cx="741182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0" y="546734"/>
            <a:ext cx="6745469" cy="530542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95910" y="6008992"/>
            <a:ext cx="2601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圖片來源 </a:t>
            </a:r>
            <a:r>
              <a:rPr lang="en-US" altLang="zh-TW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/>
              </a:rPr>
              <a:t>JPA</a:t>
            </a:r>
            <a:r>
              <a:rPr lang="zh-TW" altLang="en-US" sz="1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4"/>
              </a:rPr>
              <a:t> 是什麼</a:t>
            </a:r>
            <a:endParaRPr lang="en-US" altLang="zh-TW" sz="12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813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3" name="標題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 txBox="1">
            <a:spLocks/>
          </p:cNvSpPr>
          <p:nvPr/>
        </p:nvSpPr>
        <p:spPr>
          <a:xfrm>
            <a:off x="990017" y="2954897"/>
            <a:ext cx="741182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altLang="zh-TW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47" y="2106583"/>
            <a:ext cx="2963055" cy="296305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1294" y="5371144"/>
            <a:ext cx="494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https://github.com/john-1123/spring-simple-demo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081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259_TF22644756.potx" id="{EC1B1D02-3C16-4EEE-83FF-79A55E4E3F05}" vid="{9933F274-0EC3-434B-96B8-881692C632D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023227-530E-4024-91EF-312A851A758C}">
  <ds:schemaRefs>
    <ds:schemaRef ds:uri="http://schemas.microsoft.com/office/2006/documentManagement/types"/>
    <ds:schemaRef ds:uri="16c05727-aa75-4e4a-9b5f-8a80a1165891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71af3243-3dd4-4a8d-8c0d-dd76da1f02a5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7C19A7-3107-4CB2-BD0D-F7C79BE02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315AA3-EAE3-44ED-8368-BAC2FFFB4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視差設計</Template>
  <TotalTime>0</TotalTime>
  <Words>215</Words>
  <Application>Microsoft Office PowerPoint</Application>
  <PresentationFormat>寬螢幕</PresentationFormat>
  <Paragraphs>32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Microsoft JhengHei UI</vt:lpstr>
      <vt:lpstr>新細明體</vt:lpstr>
      <vt:lpstr>Arial</vt:lpstr>
      <vt:lpstr>Corbel</vt:lpstr>
      <vt:lpstr>視差</vt:lpstr>
      <vt:lpstr> QS platform</vt:lpstr>
      <vt:lpstr>PostgreSQL</vt:lpstr>
      <vt:lpstr>Spring Boot</vt:lpstr>
      <vt:lpstr>JPA</vt:lpstr>
      <vt:lpstr>ORM</vt:lpstr>
      <vt:lpstr>Hibernate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2021-12-28T13:59:27Z</dcterms:created>
  <dcterms:modified xsi:type="dcterms:W3CDTF">2021-12-29T05:41:31Z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