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  <p:sldMasterId id="2147483667" r:id="rId5"/>
  </p:sldMasterIdLst>
  <p:notesMasterIdLst>
    <p:notesMasterId r:id="rId29"/>
  </p:notesMasterIdLst>
  <p:sldIdLst>
    <p:sldId id="256" r:id="rId6"/>
    <p:sldId id="262" r:id="rId7"/>
    <p:sldId id="260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5" r:id="rId25"/>
    <p:sldId id="283" r:id="rId26"/>
    <p:sldId id="284" r:id="rId27"/>
    <p:sldId id="272" r:id="rId28"/>
  </p:sldIdLst>
  <p:sldSz cx="14630400" cy="8229600"/>
  <p:notesSz cx="8229600" cy="14630400"/>
  <p:embeddedFontLst>
    <p:embeddedFont>
      <p:font typeface="Outfit Extra Bold" panose="02020500000000000000" charset="-120"/>
      <p:regular r:id="rId30"/>
    </p:embeddedFont>
    <p:embeddedFont>
      <p:font typeface="Source Sans Pro" panose="020B0503030403020204" pitchFamily="34" charset="0"/>
      <p:regular r:id="rId31"/>
      <p:bold r:id="rId32"/>
      <p:italic r:id="rId33"/>
      <p:boldItalic r:id="rId34"/>
    </p:embeddedFont>
    <p:embeddedFont>
      <p:font typeface="標楷體" panose="03000509000000000000" pitchFamily="65" charset="-120"/>
      <p:regular r:id="rId35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C5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58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454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9AF72-75BE-62CD-BBC9-BAAB35338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649BEB-D652-602A-2CDC-91403C48CC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2FD1DB-EBBF-05AE-09B4-8A328EA773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D077E-BFD6-D4DE-F54E-26DABB68B6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026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21451-1387-4CA6-816F-3879F97B5CBC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F0E4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002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2362077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656023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8046605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288947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764876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4129480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6324881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582612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666170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6461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774096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AFA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251085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851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moea.gov.tw/MNS/populace/news/News.aspx?kind=1&amp;menu_id=40&amp;news_id=118558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s.ndc.gov.tw/001/administrator/18/relfile/6037/9797/24cde809-d888-4704-a0c6-fd5577f785e3.pdf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jobsalary.com.tw/academicsalary.aspx?codeNo=10011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rcRect l="9848"/>
          <a:stretch/>
        </p:blipFill>
        <p:spPr>
          <a:xfrm>
            <a:off x="0" y="0"/>
            <a:ext cx="5486399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87297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淡江大學資訊管理學系學士班學生先修碩士班課程</a:t>
            </a:r>
            <a:endParaRPr lang="en-US" sz="44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463069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501432"/>
            <a:ext cx="4295894" cy="53697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zh-TW" altLang="en-US" sz="3600" b="1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軟體專案主管的優勢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385" y="1403509"/>
            <a:ext cx="429578" cy="42957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1385" y="2004893"/>
            <a:ext cx="2147888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就業率高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01385" y="2376368"/>
            <a:ext cx="4304109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畢業生普遍能夠順利就業，展現良好的職場競爭力。</a:t>
            </a:r>
            <a:endParaRPr lang="en-US" sz="1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145" y="1403509"/>
            <a:ext cx="429578" cy="42957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63145" y="2004893"/>
            <a:ext cx="2147888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薪資優勢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163145" y="2376368"/>
            <a:ext cx="4304109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在同領域中，淡江資管系畢業生薪資表現優異。</a:t>
            </a:r>
            <a:endParaRPr lang="en-US" sz="1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4906" y="1403509"/>
            <a:ext cx="429578" cy="42957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24906" y="2004893"/>
            <a:ext cx="2147888" cy="268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多元發展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9720739" y="2376368"/>
            <a:ext cx="4304109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畢業生在各大產業都有傑出表現，發展空間廣闊。</a:t>
            </a:r>
            <a:endParaRPr lang="en-US" sz="1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FFC355B-71A5-08BF-1B36-521AE6872002}"/>
              </a:ext>
            </a:extLst>
          </p:cNvPr>
          <p:cNvSpPr txBox="1"/>
          <p:nvPr/>
        </p:nvSpPr>
        <p:spPr>
          <a:xfrm>
            <a:off x="6606258" y="7820833"/>
            <a:ext cx="8024142" cy="3518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ts val="2250"/>
              </a:lnSpc>
              <a:buNone/>
            </a:pPr>
            <a:r>
              <a:rPr lang="en-US" altLang="zh-TW" sz="1250" dirty="0" err="1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資料來源</a:t>
            </a:r>
            <a:r>
              <a:rPr lang="en-US" altLang="zh-TW" sz="125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:</a:t>
            </a:r>
            <a:r>
              <a:rPr lang="zh-TW" altLang="en-US" sz="125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本部新聞 </a:t>
            </a:r>
            <a:r>
              <a:rPr lang="en-US" altLang="zh-TW" sz="125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zh-TW" altLang="en-US" sz="125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新聞與公告 </a:t>
            </a:r>
            <a:r>
              <a:rPr lang="en-US" altLang="zh-TW" sz="125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</a:t>
            </a:r>
            <a:r>
              <a:rPr lang="zh-TW" altLang="en-US" sz="125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中華民國經濟部</a:t>
            </a:r>
            <a:r>
              <a:rPr lang="en-US" altLang="zh-TW" sz="125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(Ministry of Economic </a:t>
            </a:r>
            <a:r>
              <a:rPr lang="en-US" altLang="zh-TW" sz="1250" dirty="0" err="1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Affairs,R.O.C</a:t>
            </a:r>
            <a:r>
              <a:rPr lang="en-US" altLang="zh-TW" sz="125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.)</a:t>
            </a:r>
            <a:r>
              <a:rPr lang="zh-TW" altLang="en-US" sz="125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全球資訊網</a:t>
            </a:r>
            <a:endParaRPr lang="en-US" altLang="zh-TW" sz="125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9273" y="2754153"/>
            <a:ext cx="8358609" cy="49778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361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時間就是金錢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535341" y="1685092"/>
            <a:ext cx="30480" cy="5908238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769677" y="2125266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275904" y="190059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Text 4"/>
          <p:cNvSpPr/>
          <p:nvPr/>
        </p:nvSpPr>
        <p:spPr>
          <a:xfrm>
            <a:off x="6365260" y="198274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1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 5"/>
          <p:cNvSpPr/>
          <p:nvPr/>
        </p:nvSpPr>
        <p:spPr>
          <a:xfrm>
            <a:off x="7669411" y="191190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大學畢業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Text 6"/>
          <p:cNvSpPr/>
          <p:nvPr/>
        </p:nvSpPr>
        <p:spPr>
          <a:xfrm>
            <a:off x="7669411" y="2402324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完成學士學位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760012" y="3652957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6293472" y="340102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365260" y="351651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2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669411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碩一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669411" y="3936087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正式錄取研究所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6760012" y="5217200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6280190" y="4950023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365260" y="505027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3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7669411" y="49794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碩二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7669411" y="5469850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研究所畢業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6760012" y="6750963"/>
            <a:ext cx="680442" cy="30480"/>
          </a:xfrm>
          <a:prstGeom prst="roundRect">
            <a:avLst>
              <a:gd name="adj" fmla="val 312558"/>
            </a:avLst>
          </a:prstGeom>
          <a:solidFill>
            <a:srgbClr val="BDB8D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6293472" y="651105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365260" y="65840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4</a:t>
            </a:r>
            <a:endParaRPr kumimoji="0" lang="en-US" sz="2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7669411" y="65131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時間重疊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7669411" y="7003613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先修制度省下寶貴一年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86406" y="1277692"/>
            <a:ext cx="680370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省下一年碩士班學費與時間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708672"/>
            <a:ext cx="3608070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NT$</a:t>
            </a:r>
            <a:r>
              <a:rPr kumimoji="0" lang="en-US" sz="35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67,310</a:t>
            </a:r>
            <a:endParaRPr kumimoji="0" lang="en-US" sz="3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66548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單學期學費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3936087"/>
            <a:ext cx="360807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碩士班每學期費用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28421" y="2708672"/>
            <a:ext cx="3608189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NT$134,620</a:t>
            </a:r>
            <a:endParaRPr kumimoji="0" lang="en-US" sz="3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614898" y="34456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總節省費用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228421" y="3936087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兩學期總計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254246" y="5092779"/>
            <a:ext cx="3608189" cy="4536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3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Times New Roman" panose="02020603050405020304" pitchFamily="18" charset="0"/>
                <a:ea typeface="Outfit Extra Bold" pitchFamily="34" charset="-122"/>
                <a:cs typeface="Times New Roman" panose="02020603050405020304" pitchFamily="18" charset="0"/>
              </a:rPr>
              <a:t>1</a:t>
            </a:r>
            <a:r>
              <a:rPr kumimoji="0" lang="en-US" sz="35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年</a:t>
            </a:r>
            <a:endParaRPr kumimoji="0" lang="en-US" sz="3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Text 8"/>
          <p:cNvSpPr/>
          <p:nvPr/>
        </p:nvSpPr>
        <p:spPr>
          <a:xfrm>
            <a:off x="8640723" y="582977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時間節省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254246" y="6320195"/>
            <a:ext cx="3608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提前投入職場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930" y="609600"/>
            <a:ext cx="4617541" cy="4502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3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獎學金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 </a:t>
            </a:r>
            <a:r>
              <a:rPr kumimoji="0" lang="zh-TW" alt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商管學</a:t>
            </a: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院提供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Text 2"/>
          <p:cNvSpPr/>
          <p:nvPr/>
        </p:nvSpPr>
        <p:spPr>
          <a:xfrm>
            <a:off x="1244203" y="1438037"/>
            <a:ext cx="1801178" cy="225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6" name="Text 3"/>
          <p:cNvSpPr/>
          <p:nvPr/>
        </p:nvSpPr>
        <p:spPr>
          <a:xfrm>
            <a:off x="1244203" y="1749623"/>
            <a:ext cx="3795236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9" name="Text 5"/>
          <p:cNvSpPr/>
          <p:nvPr/>
        </p:nvSpPr>
        <p:spPr>
          <a:xfrm>
            <a:off x="5651778" y="1438037"/>
            <a:ext cx="1801178" cy="225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507593" y="1709976"/>
            <a:ext cx="3795236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3" name="Text 8"/>
          <p:cNvSpPr/>
          <p:nvPr/>
        </p:nvSpPr>
        <p:spPr>
          <a:xfrm>
            <a:off x="10059353" y="1438037"/>
            <a:ext cx="1801178" cy="225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4" name="Text 9"/>
          <p:cNvSpPr/>
          <p:nvPr/>
        </p:nvSpPr>
        <p:spPr>
          <a:xfrm>
            <a:off x="10059353" y="1749623"/>
            <a:ext cx="3795236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019" y="1550610"/>
            <a:ext cx="10785763" cy="578420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7931" y="461963"/>
            <a:ext cx="4199692" cy="5248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獎學金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Outfit Extra Bold" pitchFamily="34" charset="0"/>
                <a:ea typeface="Outfit Extra Bold" pitchFamily="34" charset="-122"/>
                <a:cs typeface="Outfit Extra Bold" pitchFamily="34" charset="-12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有蓮獎學金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63429" y="1414224"/>
            <a:ext cx="2099786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5" name="Text 3"/>
          <p:cNvSpPr/>
          <p:nvPr/>
        </p:nvSpPr>
        <p:spPr>
          <a:xfrm>
            <a:off x="763429" y="1777484"/>
            <a:ext cx="6292334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7" name="Text 5"/>
          <p:cNvSpPr/>
          <p:nvPr/>
        </p:nvSpPr>
        <p:spPr>
          <a:xfrm>
            <a:off x="7574637" y="1414224"/>
            <a:ext cx="2099786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8" name="Text 6"/>
          <p:cNvSpPr/>
          <p:nvPr/>
        </p:nvSpPr>
        <p:spPr>
          <a:xfrm>
            <a:off x="7574637" y="1777484"/>
            <a:ext cx="6292334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3429" y="2565083"/>
            <a:ext cx="2099786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1" name="Text 9"/>
          <p:cNvSpPr/>
          <p:nvPr/>
        </p:nvSpPr>
        <p:spPr>
          <a:xfrm>
            <a:off x="763429" y="2928342"/>
            <a:ext cx="6292334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+mn-cs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7574637" y="2565083"/>
            <a:ext cx="2099786" cy="2625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7574637" y="2928342"/>
            <a:ext cx="6292334" cy="268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651" y="1545490"/>
            <a:ext cx="12413099" cy="558267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3169" y="466011"/>
            <a:ext cx="6502241" cy="529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/>
                <a:ea typeface="標楷體"/>
                <a:cs typeface="Outfit Extra Bold" pitchFamily="34" charset="-120"/>
              </a:rPr>
              <a:t>113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/>
                <a:ea typeface="標楷體"/>
                <a:cs typeface="Outfit Extra Bold" pitchFamily="34" charset="-120"/>
              </a:rPr>
              <a:t>學年資管系碩士班一位同學獲獎</a:t>
            </a:r>
            <a:endParaRPr kumimoji="0" lang="en-US" sz="33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/>
              <a:ea typeface="標楷體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578" y="1090654"/>
            <a:ext cx="11007663" cy="66729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7265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Noto Serif Hebrew" panose="02020502060505020204" pitchFamily="18"/>
              </a:rPr>
              <a:t>獎學金 其他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  <a:cs typeface="Noto Serif Hebrew" panose="02020502060505020204" pitchFamily="18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463403"/>
            <a:ext cx="12462867" cy="311562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5834182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93790" y="645223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02180" y="1043039"/>
            <a:ext cx="812017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先修碩士</a:t>
            </a:r>
            <a:r>
              <a:rPr kumimoji="0" lang="en-US" sz="445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申請資格與截止日期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9144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197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申請資格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49555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淡江大學大學部3年級學生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32928" y="29144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197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截止日期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32928" y="349555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年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月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kumimoji="0" lang="en-US" altLang="zh-TW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日前送至資管系辦公室</a:t>
            </a:r>
            <a:endParaRPr kumimoji="0" lang="en-US" sz="17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72067" y="291441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31971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繳交文件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72067" y="3495556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申請表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872067" y="3937754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前五學期成績資料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872067" y="4379952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名次證明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72067" y="4822150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自傳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9872067" y="5264348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讀書研究計畫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9872067" y="5706547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師長推薦函二封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9872067" y="6148745"/>
            <a:ext cx="397811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marR="0" lvl="0" indent="-3429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其他有利審查資料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A8978D8E-EF6D-1A2C-D0BB-C04FE1ECB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60" y="4173750"/>
            <a:ext cx="4554679" cy="394998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68561"/>
            <a:ext cx="623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先修碩士班學生甄選過程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1917502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21443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書面資料審查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754422" y="2634734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佔總成績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%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3278386"/>
            <a:ext cx="1134070" cy="136088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754422" y="35052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面試評估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754422" y="399561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佔總成績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%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639270"/>
            <a:ext cx="1134070" cy="136088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754422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錄取資格學生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754422" y="535650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成為次學年度資格學生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0190" y="6000155"/>
            <a:ext cx="1134070" cy="136088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754422" y="62269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正式取得研究生資格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7754422" y="671738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取得學士學位並通過入學招生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9825"/>
            <a:ext cx="623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先修碩士班課程修課規劃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622233"/>
            <a:ext cx="2173724" cy="1306949"/>
          </a:xfrm>
          <a:prstGeom prst="roundRect">
            <a:avLst>
              <a:gd name="adj" fmla="val 728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67" y="3076337"/>
            <a:ext cx="318968" cy="39862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194328" y="2849047"/>
            <a:ext cx="22670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四年級上學期開始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3194328" y="3339465"/>
            <a:ext cx="22670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選讀研究所課程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080861" y="3913942"/>
            <a:ext cx="10642402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Shape 5"/>
          <p:cNvSpPr/>
          <p:nvPr/>
        </p:nvSpPr>
        <p:spPr>
          <a:xfrm>
            <a:off x="793790" y="4042529"/>
            <a:ext cx="4347567" cy="1306949"/>
          </a:xfrm>
          <a:prstGeom prst="roundRect">
            <a:avLst>
              <a:gd name="adj" fmla="val 728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8089" y="4496633"/>
            <a:ext cx="318968" cy="39862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68171" y="4269343"/>
            <a:ext cx="18390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抵免學分申請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5461397" y="4759762"/>
            <a:ext cx="174581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5254704" y="5334238"/>
            <a:ext cx="8468558" cy="15240"/>
          </a:xfrm>
          <a:prstGeom prst="roundRect">
            <a:avLst>
              <a:gd name="adj" fmla="val 625116"/>
            </a:avLst>
          </a:prstGeom>
          <a:solidFill>
            <a:srgbClr val="BDB8DF"/>
          </a:solidFill>
          <a:ln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Shape 9"/>
          <p:cNvSpPr/>
          <p:nvPr/>
        </p:nvSpPr>
        <p:spPr>
          <a:xfrm>
            <a:off x="793790" y="5462826"/>
            <a:ext cx="6521410" cy="1306949"/>
          </a:xfrm>
          <a:prstGeom prst="roundRect">
            <a:avLst>
              <a:gd name="adj" fmla="val 7289"/>
            </a:avLst>
          </a:prstGeom>
          <a:solidFill>
            <a:srgbClr val="E9E6FA"/>
          </a:solidFill>
          <a:ln w="7620">
            <a:solidFill>
              <a:srgbClr val="BDB8DF"/>
            </a:solidFill>
            <a:prstDash val="soli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011" y="5916930"/>
            <a:ext cx="318968" cy="39862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42014" y="568964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注意事項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542014" y="6180058"/>
            <a:ext cx="317384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已計入大學畢業學分不得再抵免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32801657-2169-D2C7-690E-0136006A8822}"/>
              </a:ext>
            </a:extLst>
          </p:cNvPr>
          <p:cNvSpPr txBox="1"/>
          <p:nvPr/>
        </p:nvSpPr>
        <p:spPr>
          <a:xfrm>
            <a:off x="5302031" y="4727626"/>
            <a:ext cx="731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750" dirty="0">
                <a:latin typeface="標楷體" panose="03000509000000000000" pitchFamily="65" charset="-120"/>
                <a:ea typeface="標楷體" panose="03000509000000000000" pitchFamily="65" charset="-120"/>
              </a:rPr>
              <a:t>最多抵免</a:t>
            </a:r>
            <a:r>
              <a:rPr lang="en-US" altLang="zh-TW" sz="1750" dirty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z="1750" dirty="0">
                <a:latin typeface="標楷體" panose="03000509000000000000" pitchFamily="65" charset="-120"/>
                <a:ea typeface="標楷體" panose="03000509000000000000" pitchFamily="65" charset="-120"/>
              </a:rPr>
              <a:t>學分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1919" y="124146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大三的你!準備好了嗎?</a:t>
            </a:r>
            <a:endParaRPr lang="en-US" sz="445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055047" y="2479000"/>
            <a:ext cx="170021" cy="853321"/>
          </a:xfrm>
          <a:prstGeom prst="roundRect">
            <a:avLst>
              <a:gd name="adj" fmla="val 20012"/>
            </a:avLst>
          </a:prstGeom>
          <a:solidFill>
            <a:schemeClr val="tx2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" name="Text 2"/>
          <p:cNvSpPr/>
          <p:nvPr/>
        </p:nvSpPr>
        <p:spPr>
          <a:xfrm>
            <a:off x="1565230" y="247900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強化專業知識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565230" y="2969419"/>
            <a:ext cx="70462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深入學習</a:t>
            </a:r>
            <a:r>
              <a:rPr lang="en-US" sz="1750" dirty="0" err="1">
                <a:solidFill>
                  <a:srgbClr val="2B41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AI</a:t>
            </a:r>
            <a:r>
              <a:rPr lang="zh-TW" alt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應用</a:t>
            </a:r>
            <a:r>
              <a:rPr lang="en-US" sz="1750" dirty="0" err="1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等熱門技術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1395208" y="3695224"/>
            <a:ext cx="170021" cy="853321"/>
          </a:xfrm>
          <a:prstGeom prst="roundRect">
            <a:avLst>
              <a:gd name="adj" fmla="val 20012"/>
            </a:avLst>
          </a:prstGeom>
          <a:solidFill>
            <a:schemeClr val="tx2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8" name="Text 5"/>
          <p:cNvSpPr/>
          <p:nvPr/>
        </p:nvSpPr>
        <p:spPr>
          <a:xfrm>
            <a:off x="1905391" y="369522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實</a:t>
            </a:r>
            <a:r>
              <a:rPr lang="zh-TW" alt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作</a:t>
            </a:r>
            <a:r>
              <a:rPr lang="en-US" sz="2200" dirty="0" err="1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經驗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05391" y="4185643"/>
            <a:ext cx="670607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參與實際專案，累積實務能力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735489" y="4897279"/>
            <a:ext cx="170021" cy="853321"/>
          </a:xfrm>
          <a:prstGeom prst="roundRect">
            <a:avLst>
              <a:gd name="adj" fmla="val 20012"/>
            </a:avLst>
          </a:prstGeom>
          <a:solidFill>
            <a:schemeClr val="tx2"/>
          </a:solidFill>
          <a:ln>
            <a:noFill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1" name="Text 8"/>
          <p:cNvSpPr/>
          <p:nvPr/>
        </p:nvSpPr>
        <p:spPr>
          <a:xfrm>
            <a:off x="2245672" y="48972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培養</a:t>
            </a:r>
            <a:r>
              <a:rPr lang="zh-TW" alt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溝通技巧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2245672" y="5387698"/>
            <a:ext cx="636579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提升溝通、團隊合作等職場必備技能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2075770" y="6090761"/>
            <a:ext cx="170021" cy="853321"/>
          </a:xfrm>
          <a:prstGeom prst="roundRect">
            <a:avLst>
              <a:gd name="adj" fmla="val 20012"/>
            </a:avLst>
          </a:prstGeom>
          <a:solidFill>
            <a:schemeClr val="tx2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4" name="Text 11"/>
          <p:cNvSpPr/>
          <p:nvPr/>
        </p:nvSpPr>
        <p:spPr>
          <a:xfrm>
            <a:off x="2585952" y="609076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建立人脈網絡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2585952" y="6581180"/>
            <a:ext cx="602551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參與業界交流活動，拓展人際關係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E26EB-451F-B48B-04C2-9AB1E414D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>
            <a:extLst>
              <a:ext uri="{FF2B5EF4-FFF2-40B4-BE49-F238E27FC236}">
                <a16:creationId xmlns:a16="http://schemas.microsoft.com/office/drawing/2014/main" id="{AC9DC48D-636D-C077-AF38-AA5FB91101C2}"/>
              </a:ext>
            </a:extLst>
          </p:cNvPr>
          <p:cNvSpPr/>
          <p:nvPr/>
        </p:nvSpPr>
        <p:spPr>
          <a:xfrm>
            <a:off x="935265" y="2798503"/>
            <a:ext cx="3637533" cy="16350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先修碩士班</a:t>
            </a:r>
          </a:p>
          <a:p>
            <a:pPr marL="0" marR="0" lvl="0" indent="0" algn="ctr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最新</a:t>
            </a:r>
            <a:r>
              <a:rPr kumimoji="0" lang="en-US" sz="445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課程</a:t>
            </a:r>
            <a:r>
              <a:rPr kumimoji="0" lang="zh-TW" altLang="en-US" sz="44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必修科目表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F37C7F4-221A-484E-E1E6-027A12E1F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572" y="674460"/>
            <a:ext cx="7545546" cy="708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78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733357" y="73099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55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5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思考點</a:t>
            </a:r>
            <a:endParaRPr kumimoji="0" lang="en-US" sz="44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升學優勢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533418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提早適應研究所生活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6731" y="3176588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30429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經濟效益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3533418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節省學費與生活費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604" y="3565088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37790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就業優勢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937790" y="5985986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提前一年進入職場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4103" y="5790962"/>
            <a:ext cx="339328" cy="424220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57256" y="549556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7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得獎機會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985986"/>
            <a:ext cx="389870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r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先修</a:t>
            </a:r>
            <a:r>
              <a:rPr kumimoji="0" lang="en-US" sz="1750" b="0" i="0" u="none" strike="noStrike" kern="1200" cap="none" spc="0" normalizeH="0" baseline="0" noProof="0" dirty="0" err="1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碩士班入學獎勵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230" y="5402461"/>
            <a:ext cx="339328" cy="42422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9725" y="518279"/>
            <a:ext cx="9422725" cy="589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歡迎取得先修碩士班資格學生加入淡江資管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25" y="1422916"/>
            <a:ext cx="471130" cy="47113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319332" y="1389936"/>
            <a:ext cx="235612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年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月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31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日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319332" y="1797368"/>
            <a:ext cx="2456140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申請截止</a:t>
            </a:r>
            <a:endParaRPr kumimoji="0" lang="en-US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7060" y="1431169"/>
            <a:ext cx="471130" cy="47113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176220" y="1422916"/>
            <a:ext cx="235612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114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年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6</a:t>
            </a: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月中旬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5264091" y="1751566"/>
            <a:ext cx="2456140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面試時間</a:t>
            </a:r>
            <a:endParaRPr kumimoji="0" lang="en-US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5"/>
          <p:cNvSpPr/>
          <p:nvPr/>
        </p:nvSpPr>
        <p:spPr>
          <a:xfrm>
            <a:off x="8116133" y="1389936"/>
            <a:ext cx="235612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8116133" y="1797368"/>
            <a:ext cx="2456140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804" y="1435634"/>
            <a:ext cx="482681" cy="482681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9394209" y="1422916"/>
            <a:ext cx="2356128" cy="294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1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Outfit Extra Bold" pitchFamily="34" charset="-120"/>
              </a:rPr>
              <a:t>誠摯歡迎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Text 8"/>
          <p:cNvSpPr/>
          <p:nvPr/>
        </p:nvSpPr>
        <p:spPr>
          <a:xfrm>
            <a:off x="9336588" y="1774731"/>
            <a:ext cx="2456140" cy="301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ts val="2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2A2742"/>
                </a:solidFill>
                <a:effectLst/>
                <a:uLnTx/>
                <a:uFillTx/>
                <a:latin typeface="標楷體" panose="03000509000000000000" pitchFamily="65" charset="-120"/>
                <a:ea typeface="標楷體" panose="03000509000000000000" pitchFamily="65" charset="-120"/>
                <a:cs typeface="Arimo" pitchFamily="34" charset="-120"/>
              </a:rPr>
              <a:t>加入淡江資管大家庭</a:t>
            </a: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FBAA429A-1E68-0414-506E-B04B350D00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659" y="2199530"/>
            <a:ext cx="10484427" cy="59108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5604" y="510183"/>
            <a:ext cx="6335141" cy="4500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zh-TW" altLang="en-US" sz="3600" b="1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叡</a:t>
            </a:r>
            <a:r>
              <a:rPr lang="en-US" sz="3600" b="1" err="1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揚資訊企業參訪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3992" y="1320165"/>
            <a:ext cx="1800106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124E7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企業參訪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90300" y="1705344"/>
            <a:ext cx="4306133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透過企業參訪，學生能夠親身體驗業界環境，了解最新技術應用。</a:t>
            </a:r>
            <a:endParaRPr lang="en-US" sz="1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309656" y="1320165"/>
            <a:ext cx="1800106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124E7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實務見習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09656" y="1689140"/>
            <a:ext cx="4306133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與業界專業人士交流，獲得寶貴的實務經驗和職場洞察。</a:t>
            </a:r>
            <a:endParaRPr lang="en-US" sz="1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9833967" y="1320165"/>
            <a:ext cx="1800106" cy="22502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124E7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職涯規劃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833967" y="1689140"/>
            <a:ext cx="4306133" cy="230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幫助學生更清晰地規劃未來職涯方向，提前做好準備。</a:t>
            </a:r>
            <a:endParaRPr lang="en-US" sz="1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97" y="2422125"/>
            <a:ext cx="10340694" cy="53846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78337"/>
            <a:ext cx="786681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人才需求影響(2024-2026推估)</a:t>
            </a:r>
            <a:endParaRPr lang="en-US" sz="4450" b="1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57256" y="267950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類比</a:t>
            </a:r>
            <a:r>
              <a:rPr lang="en-US" sz="2200" dirty="0">
                <a:solidFill>
                  <a:srgbClr val="2B41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IC</a:t>
            </a: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工程師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02180" y="3262198"/>
            <a:ext cx="4083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高速傳輸介面設計、高精度類比前端電路設計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140744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3492" y="3063597"/>
            <a:ext cx="339328" cy="42422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37790" y="22405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數位</a:t>
            </a:r>
            <a:r>
              <a:rPr lang="en-US" sz="2200" dirty="0">
                <a:solidFill>
                  <a:srgbClr val="2B41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IC</a:t>
            </a: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工程師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937790" y="2697382"/>
            <a:ext cx="4033044" cy="7845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數位信號處理、</a:t>
            </a:r>
            <a:r>
              <a:rPr lang="en-US" sz="1750" dirty="0">
                <a:solidFill>
                  <a:srgbClr val="2B41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PID</a:t>
            </a: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控制、高速電路設計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140744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3010" y="2798921"/>
            <a:ext cx="339328" cy="42422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051256" y="399645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韌體工程師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0051256" y="4486870"/>
            <a:ext cx="378535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高速訊號處理、多模影音同步訊號處理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140744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19423" y="4528066"/>
            <a:ext cx="339328" cy="339328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937790" y="575250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演算法工程師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9937790" y="6242923"/>
            <a:ext cx="3898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深度學習架構、</a:t>
            </a:r>
            <a:r>
              <a:rPr lang="en-US" sz="1750" dirty="0">
                <a:solidFill>
                  <a:srgbClr val="2B41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AI</a:t>
            </a: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生成式影像防偽技術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140744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0564" y="5835134"/>
            <a:ext cx="339328" cy="339328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857256" y="513207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軟體設計工程師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 10"/>
          <p:cNvSpPr/>
          <p:nvPr/>
        </p:nvSpPr>
        <p:spPr>
          <a:xfrm>
            <a:off x="793790" y="5622488"/>
            <a:ext cx="4091648" cy="7761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高等演算法與設計模式、嵌入式系統開發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140744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10595" y="4913948"/>
            <a:ext cx="339328" cy="424220"/>
          </a:xfrm>
          <a:prstGeom prst="rect">
            <a:avLst/>
          </a:prstGeom>
        </p:spPr>
      </p:pic>
      <p:sp>
        <p:nvSpPr>
          <p:cNvPr id="23" name="Text 11"/>
          <p:cNvSpPr/>
          <p:nvPr/>
        </p:nvSpPr>
        <p:spPr>
          <a:xfrm>
            <a:off x="1541263" y="7694566"/>
            <a:ext cx="13042821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250"/>
              </a:lnSpc>
              <a:buNone/>
            </a:pPr>
            <a:r>
              <a:rPr lang="en-US" sz="14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資料來源:國家發展委員會</a:t>
            </a:r>
            <a:r>
              <a:rPr lang="en-US" sz="1400" u="sng" dirty="0">
                <a:solidFill>
                  <a:srgbClr val="325F7B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24cde809-d888-4704-a0c6-fd5577f785e3.pdf</a:t>
            </a:r>
            <a:endParaRPr lang="en-US" sz="1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96865B74-E832-C99F-0526-1C4C21F523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58" t="10201" r="11934" b="10847"/>
          <a:stretch/>
        </p:blipFill>
        <p:spPr>
          <a:xfrm>
            <a:off x="48226" y="4531987"/>
            <a:ext cx="5251780" cy="3695597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58AA6A06-9116-23CC-336B-6A97B2470D31}"/>
              </a:ext>
            </a:extLst>
          </p:cNvPr>
          <p:cNvSpPr/>
          <p:nvPr/>
        </p:nvSpPr>
        <p:spPr>
          <a:xfrm>
            <a:off x="9330396" y="3099106"/>
            <a:ext cx="4266748" cy="29520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FD2F1A5-18ED-99B6-3AE9-C3F0F8CD2031}"/>
              </a:ext>
            </a:extLst>
          </p:cNvPr>
          <p:cNvSpPr/>
          <p:nvPr/>
        </p:nvSpPr>
        <p:spPr>
          <a:xfrm>
            <a:off x="4607516" y="3066054"/>
            <a:ext cx="4266748" cy="295202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 0"/>
          <p:cNvSpPr/>
          <p:nvPr/>
        </p:nvSpPr>
        <p:spPr>
          <a:xfrm>
            <a:off x="793790" y="1148350"/>
            <a:ext cx="630876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應該讀碩士班(研究所)嗎?</a:t>
            </a:r>
            <a:endParaRPr lang="en-US" sz="445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066205" y="346623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優點</a:t>
            </a:r>
            <a:endParaRPr lang="en-US" sz="2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045231" y="396303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800100" lvl="1" indent="-342900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深化專業知識</a:t>
            </a:r>
            <a:endParaRPr 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501939" y="442502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提升競爭力</a:t>
            </a:r>
            <a:endParaRPr 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495457" y="4914416"/>
            <a:ext cx="197672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擴展人脈網絡</a:t>
            </a:r>
            <a:endParaRPr 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501939" y="5353186"/>
            <a:ext cx="250929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增加研究能力</a:t>
            </a:r>
            <a:endParaRPr 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799598" y="34783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考慮因素</a:t>
            </a:r>
            <a:endParaRPr lang="en-US" sz="22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256996" y="3959485"/>
            <a:ext cx="294131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時間和金錢投入</a:t>
            </a:r>
            <a:endParaRPr lang="en-US" sz="17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256995" y="4456306"/>
            <a:ext cx="294131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職涯規劃</a:t>
            </a:r>
            <a:endParaRPr lang="en-US" sz="17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10256996" y="4907893"/>
            <a:ext cx="249547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個人興趣</a:t>
            </a:r>
            <a:endParaRPr lang="en-US" sz="17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10256996" y="5330506"/>
            <a:ext cx="17145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產業需求</a:t>
            </a:r>
            <a:endParaRPr lang="en-US" sz="175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35330" y="577691"/>
            <a:ext cx="6825972" cy="656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50"/>
              </a:lnSpc>
              <a:buNone/>
            </a:pPr>
            <a:r>
              <a:rPr lang="en-US" sz="410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資訊管理學類畢業後薪資概況</a:t>
            </a:r>
            <a:endParaRPr lang="en-US" sz="4100" b="1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592" y="1383106"/>
            <a:ext cx="10493216" cy="610600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3A6783E4-9B5F-32A8-970E-93028BBE1413}"/>
              </a:ext>
            </a:extLst>
          </p:cNvPr>
          <p:cNvSpPr txBox="1"/>
          <p:nvPr/>
        </p:nvSpPr>
        <p:spPr>
          <a:xfrm>
            <a:off x="8686801" y="7785735"/>
            <a:ext cx="66813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資料來源:</a:t>
            </a:r>
            <a:r>
              <a:rPr lang="en-US" altLang="zh-TW" sz="1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1111</a:t>
            </a:r>
            <a:r>
              <a:rPr lang="zh-TW" altLang="en-US" sz="1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人力銀行</a:t>
            </a:r>
            <a:r>
              <a:rPr lang="zh-TW" altLang="en-US" sz="1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資訊管理學類</a:t>
            </a:r>
            <a:r>
              <a:rPr lang="en-US" altLang="zh-TW" sz="1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lang="zh-TW" altLang="en-US" sz="1200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大學畢業生薪水收入、出路調查就在薪資公秤</a:t>
            </a:r>
            <a:endParaRPr lang="zh-TW" altLang="en-US" sz="1200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6319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資管碩士班價值</a:t>
            </a:r>
            <a:endParaRPr lang="en-US" sz="445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20349" y="3931532"/>
            <a:ext cx="72162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>
                <a:solidFill>
                  <a:srgbClr val="2B4150"/>
                </a:solidFill>
                <a:latin typeface="標楷體"/>
                <a:ea typeface="標楷體"/>
                <a:cs typeface="Source Sans Pro" pitchFamily="34" charset="-120"/>
              </a:rPr>
              <a:t>資訊管理學系碩士班是專業程度強、</a:t>
            </a:r>
            <a:r>
              <a:rPr lang="zh-TW" altLang="en-US" sz="1750">
                <a:solidFill>
                  <a:srgbClr val="2B4150"/>
                </a:solidFill>
                <a:latin typeface="標楷體"/>
                <a:ea typeface="標楷體"/>
                <a:cs typeface="Source Sans Pro" pitchFamily="34" charset="-120"/>
              </a:rPr>
              <a:t>市場需求高的科系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0190" y="3712131"/>
            <a:ext cx="30480" cy="87320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Text 3"/>
          <p:cNvSpPr/>
          <p:nvPr/>
        </p:nvSpPr>
        <p:spPr>
          <a:xfrm>
            <a:off x="6450269" y="4857632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碩士學歷的價值在於所學專長與就業領域的緊密結合。</a:t>
            </a:r>
            <a:r>
              <a:rPr lang="en-US" sz="1750" dirty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資管碩士班提供專業深度和實務應用</a:t>
            </a: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，滿足市場對高階資訊管理人才的需求。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51109"/>
            <a:ext cx="623673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24E7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淡江資管碩士班課程規劃</a:t>
            </a:r>
            <a:endParaRPr lang="en-US" sz="445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958459" y="28615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資訊管理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74310" y="3316257"/>
            <a:ext cx="42388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zh-TW" alt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資管研究與理論</a:t>
            </a:r>
            <a:r>
              <a:rPr lang="zh-TW" altLang="en-US" sz="1750" dirty="0">
                <a:solidFill>
                  <a:srgbClr val="2B415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Source Sans Pro" pitchFamily="34" charset="-120"/>
              </a:rPr>
              <a:t>、</a:t>
            </a:r>
            <a:r>
              <a:rPr lang="zh-TW" alt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資料分析方法及運用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585" y="3805714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051256" y="22655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人工智慧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 4"/>
          <p:cNvSpPr/>
          <p:nvPr/>
        </p:nvSpPr>
        <p:spPr>
          <a:xfrm>
            <a:off x="10051256" y="2770346"/>
            <a:ext cx="423898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 err="1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機器學習</a:t>
            </a: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、</a:t>
            </a:r>
            <a:r>
              <a:rPr lang="zh-TW" alt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軟體技術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797" y="3378637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0201981" y="420433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資訊技術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0201981" y="4694754"/>
            <a:ext cx="378535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err="1">
                <a:solidFill>
                  <a:srgbClr val="2B4150"/>
                </a:solidFill>
                <a:latin typeface="標楷體"/>
                <a:ea typeface="標楷體"/>
                <a:cs typeface="Source Sans Pro" pitchFamily="34" charset="-120"/>
              </a:rPr>
              <a:t>大數據分析</a:t>
            </a:r>
            <a:r>
              <a:rPr lang="en-US" sz="1750">
                <a:solidFill>
                  <a:srgbClr val="2B4150"/>
                </a:solidFill>
                <a:latin typeface="標楷體"/>
                <a:ea typeface="標楷體"/>
                <a:cs typeface="Source Sans Pro" pitchFamily="34" charset="-120"/>
              </a:rPr>
              <a:t>、</a:t>
            </a:r>
            <a:r>
              <a:rPr lang="zh-TW" altLang="en-US" sz="1750">
                <a:solidFill>
                  <a:srgbClr val="2B4150"/>
                </a:solidFill>
                <a:latin typeface="標楷體"/>
                <a:ea typeface="標楷體"/>
                <a:cs typeface="Source Sans Pro" pitchFamily="34" charset="-120"/>
              </a:rPr>
              <a:t>演算法</a:t>
            </a:r>
            <a:r>
              <a:rPr lang="en-US" altLang="zh-TW" sz="1750">
                <a:solidFill>
                  <a:srgbClr val="2B4150"/>
                </a:solidFill>
                <a:latin typeface="標楷體"/>
                <a:ea typeface="標楷體"/>
                <a:cs typeface="Source Sans Pro" pitchFamily="34" charset="-120"/>
              </a:rPr>
              <a:t>、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altLang="zh-TW" sz="175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新細明體"/>
                <a:cs typeface="Times New Roman"/>
              </a:rPr>
              <a:t>Python</a:t>
            </a:r>
            <a:r>
              <a:rPr lang="en-US" altLang="zh-TW" sz="1750">
                <a:solidFill>
                  <a:schemeClr val="accent1">
                    <a:lumMod val="50000"/>
                  </a:schemeClr>
                </a:solidFill>
                <a:effectLst/>
                <a:latin typeface="標楷體"/>
                <a:ea typeface="新細明體"/>
                <a:cs typeface="Times New Roman"/>
              </a:rPr>
              <a:t> </a:t>
            </a:r>
            <a:r>
              <a:rPr lang="zh-TW" altLang="zh-TW" sz="1750">
                <a:solidFill>
                  <a:schemeClr val="accent1">
                    <a:lumMod val="50000"/>
                  </a:schemeClr>
                </a:solidFill>
                <a:effectLst/>
                <a:ea typeface="標楷體"/>
                <a:cs typeface="Times New Roman"/>
              </a:rPr>
              <a:t>程式語言及應用</a:t>
            </a:r>
            <a:endParaRPr lang="en-US" sz="1750">
              <a:solidFill>
                <a:schemeClr val="accent1">
                  <a:lumMod val="50000"/>
                </a:schemeClr>
              </a:solidFill>
              <a:latin typeface="標楷體"/>
              <a:ea typeface="標楷體"/>
              <a:cs typeface="Times New Roman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31041" y="4496633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9597628" y="611566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zh-TW" altLang="en-US" sz="24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新興科技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9423904" y="6606083"/>
            <a:ext cx="408993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zh-TW" alt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新興科技與人機互動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8797" y="5614630"/>
            <a:ext cx="318968" cy="398621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958459" y="53984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碩士論文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Text 10"/>
          <p:cNvSpPr/>
          <p:nvPr/>
        </p:nvSpPr>
        <p:spPr>
          <a:xfrm>
            <a:off x="793671" y="6028033"/>
            <a:ext cx="4238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獨立研究能力培養，專業領域深入探討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1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2653" y="2413516"/>
            <a:ext cx="4564975" cy="4564975"/>
          </a:xfrm>
          <a:prstGeom prst="rect">
            <a:avLst/>
          </a:prstGeom>
        </p:spPr>
      </p:pic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04585" y="5187553"/>
            <a:ext cx="318968" cy="39862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0" y="753368"/>
            <a:ext cx="737068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淡江資管碩士班學生優良表現</a:t>
            </a:r>
            <a:endParaRPr lang="en-US" sz="4450" b="1" dirty="0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1033702" y="1462147"/>
            <a:ext cx="45719" cy="6643942"/>
          </a:xfrm>
          <a:prstGeom prst="roundRect">
            <a:avLst>
              <a:gd name="adj" fmla="val 111628"/>
            </a:avLst>
          </a:prstGeom>
          <a:solidFill>
            <a:srgbClr val="D7C5B1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" name="Shape 2"/>
          <p:cNvSpPr/>
          <p:nvPr/>
        </p:nvSpPr>
        <p:spPr>
          <a:xfrm>
            <a:off x="1288852" y="2674501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7C5B1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6" name="Shape 3"/>
          <p:cNvSpPr/>
          <p:nvPr/>
        </p:nvSpPr>
        <p:spPr>
          <a:xfrm>
            <a:off x="793790" y="2475666"/>
            <a:ext cx="510302" cy="510302"/>
          </a:xfrm>
          <a:prstGeom prst="roundRect">
            <a:avLst>
              <a:gd name="adj" fmla="val 6667"/>
            </a:avLst>
          </a:prstGeom>
          <a:solidFill>
            <a:srgbClr val="D7C5B1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" name="Text 4"/>
          <p:cNvSpPr/>
          <p:nvPr/>
        </p:nvSpPr>
        <p:spPr>
          <a:xfrm>
            <a:off x="878860" y="2568178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1</a:t>
            </a:r>
            <a:endParaRPr lang="en-US" sz="26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 5"/>
          <p:cNvSpPr/>
          <p:nvPr/>
        </p:nvSpPr>
        <p:spPr>
          <a:xfrm>
            <a:off x="2183011" y="249733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年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2183011" y="2987754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王雅詩同學與蕭瑞祥老師合作獲得台灣發明專利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288852" y="4194454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7C5B1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1" name="Shape 8"/>
          <p:cNvSpPr/>
          <p:nvPr/>
        </p:nvSpPr>
        <p:spPr>
          <a:xfrm>
            <a:off x="809030" y="398463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D7C5B1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2" name="Text 9"/>
          <p:cNvSpPr/>
          <p:nvPr/>
        </p:nvSpPr>
        <p:spPr>
          <a:xfrm>
            <a:off x="878860" y="4101941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2</a:t>
            </a:r>
            <a:endParaRPr lang="en-US" sz="26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2183011" y="403109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2019</a:t>
            </a: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2183011" y="4516041"/>
            <a:ext cx="616719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孫藝華、賴思婷同學入選AMCIS國際研討會並赴墨西哥發表論文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273612" y="6104930"/>
            <a:ext cx="680442" cy="30480"/>
          </a:xfrm>
          <a:prstGeom prst="roundRect">
            <a:avLst>
              <a:gd name="adj" fmla="val 111628"/>
            </a:avLst>
          </a:prstGeom>
          <a:solidFill>
            <a:srgbClr val="D7C5B1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6" name="Shape 13"/>
          <p:cNvSpPr/>
          <p:nvPr/>
        </p:nvSpPr>
        <p:spPr>
          <a:xfrm>
            <a:off x="781721" y="5924280"/>
            <a:ext cx="510302" cy="510302"/>
          </a:xfrm>
          <a:prstGeom prst="roundRect">
            <a:avLst>
              <a:gd name="adj" fmla="val 6667"/>
            </a:avLst>
          </a:prstGeom>
          <a:solidFill>
            <a:srgbClr val="D7C5B1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7" name="Text 14"/>
          <p:cNvSpPr/>
          <p:nvPr/>
        </p:nvSpPr>
        <p:spPr>
          <a:xfrm>
            <a:off x="878860" y="6029087"/>
            <a:ext cx="340162" cy="3948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3</a:t>
            </a:r>
            <a:endParaRPr lang="en-US" sz="26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2183011" y="59277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2022</a:t>
            </a:r>
            <a:r>
              <a:rPr lang="en-US" sz="22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年</a:t>
            </a:r>
            <a:endParaRPr lang="en-US" sz="2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2183011" y="6418183"/>
            <a:ext cx="616719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吳宜瑾同學赴澳洲昆士蘭大學就讀雙聯學位</a:t>
            </a:r>
            <a:endParaRPr lang="en-US" sz="17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069F486-57EE-45DC-FDD4-393FFA588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063" y="310439"/>
            <a:ext cx="5197101" cy="77956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2199" y="355283"/>
            <a:ext cx="6009808" cy="4037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淡江資管碩士班教師優良表現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323016" y="911721"/>
            <a:ext cx="4489252" cy="744498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4" name="Text 2"/>
          <p:cNvSpPr/>
          <p:nvPr/>
        </p:nvSpPr>
        <p:spPr>
          <a:xfrm>
            <a:off x="581382" y="1082040"/>
            <a:ext cx="1615321" cy="201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學術成就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Text 3"/>
          <p:cNvSpPr/>
          <p:nvPr/>
        </p:nvSpPr>
        <p:spPr>
          <a:xfrm>
            <a:off x="581382" y="1361480"/>
            <a:ext cx="4230886" cy="206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教師們在國際期刊發表多篇高品質論文，展現卓越研究能力</a:t>
            </a:r>
            <a:r>
              <a:rPr lang="en-US" sz="125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。</a:t>
            </a:r>
            <a:endParaRPr lang="en-US" sz="1250" dirty="0"/>
          </a:p>
        </p:txBody>
      </p:sp>
      <p:sp>
        <p:nvSpPr>
          <p:cNvPr id="6" name="Shape 4"/>
          <p:cNvSpPr/>
          <p:nvPr/>
        </p:nvSpPr>
        <p:spPr>
          <a:xfrm>
            <a:off x="5070634" y="952857"/>
            <a:ext cx="4489252" cy="744498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zh-TW" alt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5199817" y="1082040"/>
            <a:ext cx="1615321" cy="201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產學合作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199817" y="1361480"/>
            <a:ext cx="4230886" cy="206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與業界密切合作，將最新技術和實務經驗帶入課堂。</a:t>
            </a:r>
            <a:endParaRPr lang="en-US" sz="1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8687634" y="1004977"/>
            <a:ext cx="4489252" cy="744498"/>
          </a:xfrm>
          <a:prstGeom prst="roundRect">
            <a:avLst>
              <a:gd name="adj" fmla="val 2604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10" name="Text 8"/>
          <p:cNvSpPr/>
          <p:nvPr/>
        </p:nvSpPr>
        <p:spPr>
          <a:xfrm>
            <a:off x="9818251" y="1082040"/>
            <a:ext cx="1615321" cy="2019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MuseoModerno Medium" pitchFamily="34" charset="-120"/>
              </a:rPr>
              <a:t>學生指導</a:t>
            </a:r>
            <a:endParaRPr 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18251" y="1361480"/>
            <a:ext cx="4230886" cy="206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悉心指導學生參與研究計畫，</a:t>
            </a:r>
            <a:r>
              <a:rPr lang="en-US" sz="1250" dirty="0">
                <a:solidFill>
                  <a:srgbClr val="2B41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ource Sans Pro" pitchFamily="34" charset="-120"/>
              </a:rPr>
              <a:t>培養獨立思考和創新能力。</a:t>
            </a:r>
            <a:endParaRPr lang="en-US" sz="12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52199" y="8384857"/>
            <a:ext cx="13726001" cy="206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1600"/>
              </a:lnSpc>
              <a:buNone/>
            </a:pPr>
            <a:endParaRPr lang="en-US" sz="1000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08495C60-5D04-0DB6-666D-BEC3F814C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639" y="2051685"/>
            <a:ext cx="10076152" cy="57902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7E17ACBA599C4FAB53B5A4D7C01672" ma:contentTypeVersion="14" ma:contentTypeDescription="Create a new document." ma:contentTypeScope="" ma:versionID="eea0b9b903b591b8705ba24f8375da81">
  <xsd:schema xmlns:xsd="http://www.w3.org/2001/XMLSchema" xmlns:xs="http://www.w3.org/2001/XMLSchema" xmlns:p="http://schemas.microsoft.com/office/2006/metadata/properties" xmlns:ns3="610aeae4-28c6-4fd4-8523-f1a3abe036ce" xmlns:ns4="43b8ce3e-9c40-4d18-a425-438996f4892b" targetNamespace="http://schemas.microsoft.com/office/2006/metadata/properties" ma:root="true" ma:fieldsID="5c2c02d9e32094e3bb5dd9ac5613c9f8" ns3:_="" ns4:_="">
    <xsd:import namespace="610aeae4-28c6-4fd4-8523-f1a3abe036ce"/>
    <xsd:import namespace="43b8ce3e-9c40-4d18-a425-438996f4892b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0aeae4-28c6-4fd4-8523-f1a3abe036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b8ce3e-9c40-4d18-a425-438996f489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9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3b8ce3e-9c40-4d18-a425-438996f4892b" xsi:nil="true"/>
  </documentManagement>
</p:properties>
</file>

<file path=customXml/itemProps1.xml><?xml version="1.0" encoding="utf-8"?>
<ds:datastoreItem xmlns:ds="http://schemas.openxmlformats.org/officeDocument/2006/customXml" ds:itemID="{30509C69-A468-4171-A5E4-1DD94CE7BE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0aeae4-28c6-4fd4-8523-f1a3abe036ce"/>
    <ds:schemaRef ds:uri="43b8ce3e-9c40-4d18-a425-438996f489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C50CA8-36E5-42C9-8725-407E44731D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E05FB7-BD01-4DCF-B9D5-E20A60801504}">
  <ds:schemaRefs>
    <ds:schemaRef ds:uri="http://schemas.microsoft.com/office/2006/documentManagement/types"/>
    <ds:schemaRef ds:uri="610aeae4-28c6-4fd4-8523-f1a3abe036ce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schemas.openxmlformats.org/package/2006/metadata/core-properties"/>
    <ds:schemaRef ds:uri="43b8ce3e-9c40-4d18-a425-438996f4892b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9748</TotalTime>
  <Words>392</Words>
  <Application>Microsoft Office PowerPoint</Application>
  <PresentationFormat>自訂</PresentationFormat>
  <Paragraphs>179</Paragraphs>
  <Slides>23</Slides>
  <Notes>23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23</vt:i4>
      </vt:variant>
    </vt:vector>
  </HeadingPairs>
  <TitlesOfParts>
    <vt:vector size="33" baseType="lpstr">
      <vt:lpstr>Outfit Extra Bold</vt:lpstr>
      <vt:lpstr>Aptos</vt:lpstr>
      <vt:lpstr>標楷體</vt:lpstr>
      <vt:lpstr>Arial</vt:lpstr>
      <vt:lpstr>PMingLiU</vt:lpstr>
      <vt:lpstr>Source Sans Pro</vt:lpstr>
      <vt:lpstr>Times New Roman</vt:lpstr>
      <vt:lpstr>Calibri</vt:lpstr>
      <vt:lpstr>Office Theme</vt:lpstr>
      <vt:lpstr>1_Office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林軒誼</cp:lastModifiedBy>
  <cp:revision>20</cp:revision>
  <dcterms:created xsi:type="dcterms:W3CDTF">2025-04-16T07:23:01Z</dcterms:created>
  <dcterms:modified xsi:type="dcterms:W3CDTF">2025-04-23T03:00:51Z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0x010100957E17ACBA599C4FAB53B5A4D7C01672</vt:lpwstr>
  </property>
</Properties>
</file>